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4.xml" ContentType="application/vnd.openxmlformats-officedocument.presentationml.notesSlide+xml"/>
  <Override PartName="/ppt/ink/ink7.xml" ContentType="application/inkml+xml"/>
  <Override PartName="/ppt/notesSlides/notesSlide5.xml" ContentType="application/vnd.openxmlformats-officedocument.presentationml.notesSlide+xml"/>
  <Override PartName="/ppt/ink/ink8.xml" ContentType="application/inkml+xml"/>
  <Override PartName="/ppt/notesSlides/notesSlide6.xml" ContentType="application/vnd.openxmlformats-officedocument.presentationml.notesSlide+xml"/>
  <Override PartName="/ppt/ink/ink9.xml" ContentType="application/inkml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8"/>
  </p:notesMasterIdLst>
  <p:handoutMasterIdLst>
    <p:handoutMasterId r:id="rId29"/>
  </p:handoutMasterIdLst>
  <p:sldIdLst>
    <p:sldId id="267" r:id="rId2"/>
    <p:sldId id="336" r:id="rId3"/>
    <p:sldId id="268" r:id="rId4"/>
    <p:sldId id="329" r:id="rId5"/>
    <p:sldId id="283" r:id="rId6"/>
    <p:sldId id="284" r:id="rId7"/>
    <p:sldId id="330" r:id="rId8"/>
    <p:sldId id="285" r:id="rId9"/>
    <p:sldId id="286" r:id="rId10"/>
    <p:sldId id="287" r:id="rId11"/>
    <p:sldId id="288" r:id="rId12"/>
    <p:sldId id="331" r:id="rId13"/>
    <p:sldId id="270" r:id="rId14"/>
    <p:sldId id="271" r:id="rId15"/>
    <p:sldId id="274" r:id="rId16"/>
    <p:sldId id="332" r:id="rId17"/>
    <p:sldId id="333" r:id="rId18"/>
    <p:sldId id="314" r:id="rId19"/>
    <p:sldId id="335" r:id="rId20"/>
    <p:sldId id="316" r:id="rId21"/>
    <p:sldId id="317" r:id="rId22"/>
    <p:sldId id="319" r:id="rId23"/>
    <p:sldId id="322" r:id="rId24"/>
    <p:sldId id="325" r:id="rId25"/>
    <p:sldId id="326" r:id="rId26"/>
    <p:sldId id="272" r:id="rId27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2" autoAdjust="0"/>
    <p:restoredTop sz="80952" autoAdjust="0"/>
  </p:normalViewPr>
  <p:slideViewPr>
    <p:cSldViewPr>
      <p:cViewPr varScale="1">
        <p:scale>
          <a:sx n="69" d="100"/>
          <a:sy n="69" d="100"/>
        </p:scale>
        <p:origin x="989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6/30/2019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ML-Dawn (The Joy of Finally Learning)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6-08T23:22:24.13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28 1 7977,'-14'0'1360,"7"0"-775,0 0-121,7 0 104,0 0 88,0 0-136,0 0-144,0 0-192,0 0-184,0 0-96,0 0-696,0 0-864,0 0-1009,0 0-1232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6-26T12:03:42.5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134 2088 5961,'0'0'1428,"0"0"-856,0 0-177,11-5 8466,-8 2-9223,11-235 871,-14 219-499,2 0-1,0 0 0,2 1 0,0-1 1,3-7-10,35-93-15,-22 67 14,2-19 1,-1-4-1,3 1 1,22-45 0,-32 88-4,-6 11-13,1 1 0,1 0 0,5-8 17,77-122-24,-90 146 8,1 0 1,-1 0-1,0 1 1,1 0-1,-1-1 1,1 1-1,0 0 1,0 0-1,-1 0 1,1 1-1,1-1 1,-1 1-1,0-1 1,0 1-1,0 0 1,1 1-1,-1-1 1,3 0 15,20-7-89,70-33 34,2 5 0,46-9 55,-111 35-2,135-48 26,-154 52-17,0-1-1,0-1 1,-1 0 0,0-1 0,7-6-7,-2 1 6,220-169 40,-225 173-45,14-10-8,1 1 0,0 1 0,2 2 0,0 1 0,2 1 7,62-23-53,2 4 53,-47 16-8,-27 11-10,1 0 1,0 1 0,0 2 0,1 0 0,4 1 17,123 2-91,-73 1 85,417 5 78,-460-7-63,-1-2 1,0-2-1,0 0 1,0-3-1,-1 0 1,4-4-10,65-25 90,27-17-90,37-15-14,-135 59-20,1 1-1,0 1 1,1 2-1,0 1 1,7 1 34,24 1-76,0 2 0,20 5 76,-43 1-18,-1 2-1,0 2 1,0 1-1,29 13 19,-14-5-14,43 17-39,-63-21 56,0-2 1,0-1-1,1-1 0,20 1-3,33-3 19,0-3 0,35-6-19,178-15 39,-243 12-37,87-2-87,78 11 85,-196-3-20,-1 1 0,0 1 0,-1 2 0,1 1 0,23 9 20,9 7-72,-2 3 1,2 4 71,10 11-42,-1 4 1,-2 2-1,20 22 42,-69-55 5,-16-13-5,131 109 5,-109-88-28,-1 1 1,0 1-1,-2 0 1,5 11 22,108 176-122,-123-198 127,0 0 0,0-1 0,2 0 0,-1 0 0,10 6-5,-10-9 2,0 1 0,0 0 0,-1 1 0,-1 0 0,0 1 0,0 0 0,1 4-2,3 10-1,-1 0-1,-2 1 1,0 1-1,-2-1 1,-1 2-1,-1-1 1,-1 1-1,-2 0 1,-1-1-1,-1 5 2,13 298-16,-14-313 20,1 4 6,-1-1 0,-1 1 1,0-1-1,-2 1 1,-1-1-1,0 0 1,-2 0-1,-4 11-10,2-13 30,-1 5-16,-2 0 1,-12 19-15,21-38 14,-1 0 1,0-1 0,0 1-1,-1-1 1,0 1 0,1-1-1,-1 0 1,-1-1 0,1 1-1,0-1 1,-1 0 0,0 0-1,0 0 1,0-1 0,0 1-1,0-1-14,-140 48-309,94-38 214,30-7 58,0 0 0,0 1 0,0 1 0,-7 5 37,14-5-29,1 1-1,0 1 1,0 0-1,1 0 1,1 2-1,-1-1 1,2 2-1,-3 2 30,-48 60-12,3 3 1,-26 48 11,58-85 51,-9 22 62,26-44-88,0-1-1,-1-1 1,-7 9-25,12-18 7,-1 1 14,-1 0-1,0 0 1,0 0 0,-5 2-21,10-8 28,-2 1 1,1-1-1,0 0 1,0-1-1,-1 1 0,1 0 1,-1-1-1,1 0 1,-1 0-1,1 0 1,-1 0-1,0-1 1,1 1-1,-5-1-28,-5-2 5,-1 0 1,1 0-1,0-2 0,0 0 0,1 0 1,-1-1-1,1 0 0,0-1 0,-5-4-5,-58-23-28,46 26-10,1 2 0,-1 1 1,0 1-1,0 1 1,0 2-1,-16 2 38,-8-1-34,32 1 26,-1 0 1,1 2 0,0 0 0,0 1 0,0 2 0,1 0-1,-7 4 8,-25 7-4,-108 31-120,-3-7 0,-120 13 124,224-42-125,1 2 1,0 3-1,2 3 1,-31 16 124,-33 11 3,-99 44 94,-6 3 27,170-75-104,-2-2 0,0-3-1,-6-1-19,26-9 38,1-2-1,-1-2 0,-30-2-37,5 0 23,26-1-21,1-1-1,0-2 1,-13-5-2,13 3-6,0 2 1,0 1-1,-14 1 6,14 3-35,-11-1 29,0 1 0,0 3 0,1 2 0,-38 9 6,-7 9 45,14-2 5,0-3 1,-2-3-1,-77 3-50,128-17 19,-31 2 81,0-3 0,-36-5-100,84 3 19,1 0-1,0-1 1,-1-1 0,1 1-1,0-1 1,1-1 0,-1 0-1,1 0 1,0 0-1,0-1 1,0-1 0,1 1-1,0-1 1,1 0 0,-1-1-1,-4-7-18,-9-12 29,2-1 0,1-1 0,2 0-1,-4-12-28,17 36 1,0 1 0,-1-1 0,1 1-1,-1-1 1,0 1 0,0 0 0,-1 0-1,1 0 1,-1 1 0,0-1-1,0 1 1,0 0 0,0 0 0,-1 0-1,1 1 1,-1-1 0,1 1 0,-2 0-1,-7-2-1,1 2 1,-1-1-1,0 2 1,1-1-1,-1 2 1,-11 0 0,-13 0 0,-54 0 7,-80 10-7,86-2 414,-76-4-414,155-4-3,-1-1-1,1 0 0,-1 0 0,1-1 1,0 0-1,0 0 0,0 0 0,0-1 1,0 0-1,0 0 0,1-1 0,-1 1 1,1-1-1,-1-1 4,-12-11-41,0 0 0,1-2 1,-1-2 40,-19-25-75,-13-23 75,-1-1-36,48 65 35,0-1-1,0 1 1,-1 0 0,1 0 0,-1 1-1,0-1 1,0 1 0,0-1 0,-1 1-1,1 0 1,-1 1 0,1-1-1,-1 1 1,0 0 0,0 0 0,0 1-1,0-1 1,0 1 0,0 0 0,-1 0-1,-4 1 2,-58-4-309,-26 4 309,19 1 40,0-4-40,70 3 14,1 0 0,-1-1 0,1 1 0,-1-1 1,1 0-1,0-1 0,-1 1 0,1-1 0,0 0 0,0 0 0,0 0 0,0 0 1,0-1-1,1 1 0,-1-1 0,1 0 0,-3-2-14,3 1 13,0-1-1,1 1 1,-1-1-1,1 0 1,0 0-1,0 1 1,1-1-1,-1 0 1,1-1-1,0 1 1,0 0-1,1 0 1,0 0-1,-1-1 1,2 0-13,-1-8-13,2 0 1,0 0-1,0 0 1,2 1-1,-1-1 0,2 1 1,0 0-1,0 0 1,1 1-1,1-2 13,10-14-13,0 0 1,2 1-1,17-18 13,-22 27-24,-12 15-61,-1 0 1,1 0-1,0 0 1,1 0-1,-1 1 1,0-1-1,1 1 1,-1 0-1,1 0 0,0 0 1,0 0-1,0 0 1,0 0-1,0 1 1,0-1-1,0 1 1,1 0 84,55-16-3457,-29 6-179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6-26T12:10:50.4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1756 4785,'0'-46'12585,"1"1"-6522,1-6-4589,10-66-4758,-5 74 4888,9-36-1564,3 1 1,4 0-1,3 1-40,8-13-10,4 1 1,3 1-1,5 3 0,25-34 10,-54 97-25,1 0 0,1 1-1,1 1 1,1 0-1,0 2 1,2 1 0,0 0-1,19-9 26,9-2-34,2 1 0,0 3 0,42-11 34,179-52-84,-206 70 15,0 3 0,1 2 0,10 3 69,35 5-156,38 5 156,-26 1 22,-50-2 0,-75 0-36,-1 0-44,0 0-22,0 0-21,0 0-27,0 0 27,0 0 30,0 0 50,0 0 11,0 0 20,0 0 6,-36-1 48,8-8-78,-1-1 0,2-1 0,0-1 0,0-2 0,-6-5 14,-9-3-152,-33-13 152,-165-55-393,238 90 391,2 0 2,-1 0-1,1 0 1,0 0-1,-1-1 1,1 1 0,0 0-1,-1 0 1,1 0-1,0 0 1,-1-1 0,1 1-1,0 0 1,-1 0-1,1-1 1,0 1 0,0 0-1,-1 0 1,1-1-1,0 1 1,0 0 0,-1-1-1,1 1 1,0 0-1,0-1 1,0 1 0,0 0-1,0-1 1,0 1-1,0 0 1,-1-1 0,1 1-1,0-1 1,0 1-1,0 0 1,1-1 0,-1 0-5,0 1 7,0 0-7,0 0-3,0 0-12,0 0-51,0 0-29,0 0-40,0 0-49,0 0-14,9 0-193,6 1 377,0 1 0,-1 1 0,1 0 1,0 1-1,-1 0 0,13 6 19,47 13-16,7-8 44,1-3 1,0-4-1,0-4 0,22-4-28,-89 1 10,43-4-4,-53 3 10,-1-1 0,1 0 0,-1 0 0,0 0 0,1-1 0,-1 1 0,0-1 0,0 0 0,0 0 0,0-1 0,1 0-16,-4 2 32,-58 54-9,22-16-7,1 2 0,2 1 1,2 2-1,2 1 0,2 1 0,1 1 0,-15 41-16,9-10 23,-6 30-23,34-94-1,0 0-1,1 0 1,1 0 0,0 0-1,1 0 1,0 6 1,0-6-1,0-11-6,0 26-5484,0-21-549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6-26T12:11:42.28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1574 11 3000,'0'0'3721,"0"0"-1929,0 0-599,0 0 87,0 0-17,0 0-230,0 0-191,0 0-110,0 0-104,0 0-88,0 0-57,0 0-7,0 0 8,0 0-40,0 0-67,0 0-64,0 0-58,0 0-39,0 0-53,0 0-15,0 0 8,0 0-3,0 0 7,0 0 19,-14-1-38,-23-4-139,0 2 0,0 2 0,0 1-1,-2 2-1,-30 0 1,47-1 1,-1 0 0,1 2 0,0 0 0,0 2 0,1 0 0,-1 1-1,1 2 1,1 0 0,-3 2-2,-69 26 29,-9-1-29,14-5 9,56-18-7,1 1 0,0 3-2,-50 21 12,47-21-19,1 0 0,2 2 0,-1 1 0,2 2 0,1 0 1,0 2-1,-17 20 7,16-9-14,1 0-1,1 3 1,3 0 0,-10 19 14,-27 41-5,45-68 20,2-1 0,0 2 0,2 0 0,1 0 0,-5 24-15,-6 15 12,13-41-6,0 1-1,2 0 1,1 0 0,0 12-6,-8 75 27,4-41-12,4 1 0,2 1-15,4 231 32,2-291-33,1-1 0,1 0 0,0 0 1,1-1-1,0 1 0,1-1 0,1 0 0,3 3 1,7 21-1,8 16-1,14 40-4,-36-88 6,1 0 0,-1 0 0,1 0 1,1-1-1,3 6 0,13 21 6,-9-10-8,1-1 0,0-1 1,2 0-1,0 0 0,1-2 1,2 0-1,0-1 0,16 13 2,18 12 6,-22-17-6,2-1 0,1-2 0,29 16 0,16 11-7,-8-4 7,26 12 15,18 19-15,-21-13-56,24 8 56,-56-39-86,2-3 1,2-3 0,0-3-1,58 14 86,-101-31-38,-18-6 33,1 1 1,0 0-1,1-1 0,-1 0 0,0 0 1,5 0 4,-9-1-7,-1 0 2,0 0 19,0 0 44,0 0 18,0 0-2,0-17 21,0 8-88,0 1 0,-1 0 1,0 0-1,0 0 0,-1 0 0,0 0 0,0 0 1,-1 1-1,0-1 0,-1-1-7,-18-43 24,16 34-8,-1 1-1,-1 0 1,-8-12-16,-37-66-3,-22-54 3,59 115 4,8 15-2,1 1-1,1-1 1,-2-7-2,-15-45 43,21 69-390,1 7 145,-1 18 97,4 30 135,2-40-31,0 0 1,1 0-1,1-1 0,0 1 0,1-1 1,0-1-1,2 2 1,12 21 4,-4-4 28,11 22-67,2-2 0,2-1 0,28 31 35,-48-67-15,0 0 0,0-1 1,1 0-1,1-1 0,0 0 0,0-1 0,1-1 1,0 0-1,1-1 0,0 0 0,0-2 0,1 0 0,0-1 1,8 2 14,4-7-20,-28 0 42,-1 0 30,0 0-14,0 0 56,0 0-8,0 0-22,0 0-32,0 0 18,-9 0 5,-3 1-61,0 1 1,-1 0-1,1 0 1,1 1-1,-1 1 1,0 0-1,1 1 1,0 0-1,0 0 1,0 1-1,0 1 1,1 0-1,0 0 1,1 1-1,0 0 1,0 0-1,0 2 6,-24 26-35,2 2 0,1 1 0,-14 27 35,30-46-3,2 1 0,1 0 0,0 1 0,2 0-1,-3 10 4,11-16 145,4-13-8918,15-3 2789</inkml:trace>
  <inkml:trace contextRef="#ctx0" brushRef="#br0" timeOffset="14">9018 1839 7465,'0'-5'2769,"0"5"-1265,0 0-408,0 0-680,0 0-416,0 0-984,0 0-1016,0 0-2537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6-22T20:42:02.69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721 12 2888,'0'11'1000,"0"5"-352,0 7-31,0 5-241,0 5-128,0 6-80,0 0-112,0 0-48,0 0-8,0-5-104,7 10-240,7-10-881,0-1-1143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6-22T20:44:51.1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73 728,'0'0'3708,"0"0"-1742,0-9 2822,0 7 2046,0 2-6711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6-22T20:53:20.4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3660 571 5881,'0'0'4001,"0"0"-2633,0 0 232,0 0-247,0 0-609,0 0-376,0 0-232,0 0-136,0 0-312,0 0-1593,0 0-3168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6-26T10:36:04.0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8865,'0'0'1381,"0"0"-526,0 0-214,0 0-92,0 0-104,0 0-87,0 0-5,0 0 114,0 0 4,0 0-51,0 0-50,0 1-48,1-1-45,-1 0-44,0 0-43,0 0-40,0 1-38,0-1-37,0 0-35,1 0-33,-1 1-84,0 0-110,1 0-162,-1 0-111,1-1 6,-1 1-45,1 2-1266,0-2 1039,-1 0 66,0 0 375,0 0 36,0 0-816,0 0-54,0 0-277,0 1-757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6-26T10:36:04.0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8865,'0'0'1381,"0"0"-526,0 0-214,0 0-92,0 0-104,0 0-87,0 0-5,0 0 114,0 0 4,0 0-51,0 0-50,0 1-48,1-1-45,-1 0-44,0 0-43,0 0-40,0 1-38,0-1-37,0 0-35,1 0-33,-1 1-84,0 0-110,1 0-162,-1 0-111,1-1 6,-1 1-45,1 2-1266,0-2 1039,-1 0 66,0 0 375,0 0 36,0 0-816,0 0-54,0 0-277,0 1-757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6/30/2019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ML-Dawn (The Joy of Finally Learning)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MNIST</a:t>
            </a:r>
          </a:p>
          <a:p>
            <a:r>
              <a:rPr lang="en-US" dirty="0"/>
              <a:t>Speech Recognition</a:t>
            </a:r>
          </a:p>
          <a:p>
            <a:r>
              <a:rPr lang="en-US" dirty="0"/>
              <a:t>Face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ML-Dawn (The Joy of Finally Learning)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60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Over nearly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/>
                  <a:t> neurons each connecting</a:t>
                </a:r>
                <a:r>
                  <a:rPr lang="en-US" baseline="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other neurons!!!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Output of neurons are different: 1) ANNs: For every unit the output is a SINGLE CONSTANT value 2) BLS: A biological neuron’s output is a complex timeseries of spikes!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Over nearly </a:t>
                </a:r>
                <a:r>
                  <a:rPr lang="en-US" b="0" i="0">
                    <a:latin typeface="Cambria Math" panose="02040503050406030204" pitchFamily="18" charset="0"/>
                  </a:rPr>
                  <a:t>10^11</a:t>
                </a:r>
                <a:r>
                  <a:rPr lang="en-US" dirty="0"/>
                  <a:t> neurons each connecting</a:t>
                </a:r>
                <a:r>
                  <a:rPr lang="en-US" baseline="0" dirty="0"/>
                  <a:t> to </a:t>
                </a:r>
                <a:r>
                  <a:rPr lang="en-US" b="0" i="0">
                    <a:latin typeface="Cambria Math" panose="02040503050406030204" pitchFamily="18" charset="0"/>
                  </a:rPr>
                  <a:t>10^4</a:t>
                </a:r>
                <a:r>
                  <a:rPr lang="en-US" dirty="0"/>
                  <a:t> other neurons!!!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Output of neurons are different: 1) ANNs: For every unit the output is a SINGLE CONSTANT value 2) BLS: A biological neuron’s output is a complex timeseries of spikes!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ML-Dawn (The Joy of Finally Learning)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0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ML-Dawn (The Joy of Finally Learning)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64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ML-Dawn (The Joy of Finally Learning)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7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ML-Dawn (The Joy of Finally Learning)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38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ML-Dawn (The Joy of Finally Learning)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81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hope that this has been informative for you. Cheers everybody!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ML-Dawn (The Joy of Finally Learning)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68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243" y="1803405"/>
            <a:ext cx="9446339" cy="1825096"/>
          </a:xfrm>
        </p:spPr>
        <p:txBody>
          <a:bodyPr anchor="b">
            <a:normAutofit/>
          </a:bodyPr>
          <a:lstStyle>
            <a:lvl1pPr algn="l"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43" y="3632201"/>
            <a:ext cx="9446339" cy="685800"/>
          </a:xfrm>
        </p:spPr>
        <p:txBody>
          <a:bodyPr>
            <a:normAutofit/>
          </a:bodyPr>
          <a:lstStyle>
            <a:lvl1pPr marL="0" indent="0" algn="l">
              <a:buNone/>
              <a:defRPr sz="19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7501" y="4314328"/>
            <a:ext cx="2910082" cy="374642"/>
          </a:xfrm>
        </p:spPr>
        <p:txBody>
          <a:bodyPr/>
          <a:lstStyle/>
          <a:p>
            <a:fld id="{98BDBA38-B2FC-4CCC-AFC3-F505FC98E196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243" y="4323846"/>
            <a:ext cx="639913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5096" y="1430867"/>
            <a:ext cx="2742486" cy="365125"/>
          </a:xfrm>
        </p:spPr>
        <p:txBody>
          <a:bodyPr/>
          <a:lstStyle/>
          <a:p>
            <a:fld id="{ECF58F7C-7F13-4366-B63F-1985FA394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2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598" y="4697361"/>
            <a:ext cx="10819216" cy="819355"/>
          </a:xfrm>
        </p:spPr>
        <p:txBody>
          <a:bodyPr anchor="b"/>
          <a:lstStyle>
            <a:lvl1pPr algn="l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549" y="941440"/>
            <a:ext cx="10819022" cy="3478161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2" y="5516716"/>
            <a:ext cx="10817582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Joy of Finally Learning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7142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753533"/>
            <a:ext cx="10817582" cy="2802467"/>
          </a:xfrm>
        </p:spPr>
        <p:txBody>
          <a:bodyPr anchor="ctr"/>
          <a:lstStyle>
            <a:lvl1pPr algn="l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200" y="3649134"/>
            <a:ext cx="10127878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2417" y="381001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622" y="379942"/>
            <a:ext cx="6989671" cy="365125"/>
          </a:xfrm>
        </p:spPr>
        <p:txBody>
          <a:bodyPr/>
          <a:lstStyle/>
          <a:p>
            <a:r>
              <a:rPr lang="en-US"/>
              <a:t>The Joy of Finally Learning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951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201" y="753534"/>
            <a:ext cx="10148889" cy="2604495"/>
          </a:xfrm>
        </p:spPr>
        <p:txBody>
          <a:bodyPr anchor="ctr"/>
          <a:lstStyle>
            <a:lvl1pPr algn="l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525" y="3365557"/>
            <a:ext cx="9590238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201" y="3959863"/>
            <a:ext cx="10148889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2417" y="381001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622" y="379942"/>
            <a:ext cx="6989671" cy="365125"/>
          </a:xfrm>
        </p:spPr>
        <p:txBody>
          <a:bodyPr/>
          <a:lstStyle/>
          <a:p>
            <a:r>
              <a:rPr lang="en-US"/>
              <a:t>The Joy of Finally Learning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126" y="93345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1370" y="270129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64237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228" y="1124702"/>
            <a:ext cx="10143544" cy="2511835"/>
          </a:xfrm>
        </p:spPr>
        <p:txBody>
          <a:bodyPr anchor="b"/>
          <a:lstStyle>
            <a:lvl1pPr algn="l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200" y="3648316"/>
            <a:ext cx="10142012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2417" y="378884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622" y="378884"/>
            <a:ext cx="6989671" cy="365125"/>
          </a:xfrm>
        </p:spPr>
        <p:txBody>
          <a:bodyPr/>
          <a:lstStyle/>
          <a:p>
            <a:r>
              <a:rPr lang="en-US"/>
              <a:t>The Joy of Finally Learning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7715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4846" y="762000"/>
            <a:ext cx="8608357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621" y="2202080"/>
            <a:ext cx="3455532" cy="617320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620" y="2904565"/>
            <a:ext cx="34555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7662" y="2201333"/>
            <a:ext cx="3455532" cy="626534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5721" y="2904067"/>
            <a:ext cx="34555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03" y="2192866"/>
            <a:ext cx="3455532" cy="626534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49704" y="2904565"/>
            <a:ext cx="34555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Joy of Finally Learning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3124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4846" y="762000"/>
            <a:ext cx="8608357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439" y="4191001"/>
            <a:ext cx="3450683" cy="682765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439" y="2362200"/>
            <a:ext cx="345068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439" y="4873765"/>
            <a:ext cx="3450683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3124" y="4191001"/>
            <a:ext cx="3448037" cy="682765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3124" y="2362200"/>
            <a:ext cx="344803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3125" y="4873764"/>
            <a:ext cx="344803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7635" y="4191001"/>
            <a:ext cx="3455569" cy="682765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7759" y="2362200"/>
            <a:ext cx="344698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7635" y="4873762"/>
            <a:ext cx="3451546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Joy of Finally Learning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0040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622" y="2194560"/>
            <a:ext cx="10817582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Joy of Finally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9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6339" y="745067"/>
            <a:ext cx="2056864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200" y="745068"/>
            <a:ext cx="8202064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417" y="379942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622" y="381001"/>
            <a:ext cx="6989671" cy="365125"/>
          </a:xfrm>
        </p:spPr>
        <p:txBody>
          <a:bodyPr/>
          <a:lstStyle/>
          <a:p>
            <a:r>
              <a:rPr lang="en-US"/>
              <a:t>The Joy of Finally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4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Joy of Finally Learning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59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753534"/>
            <a:ext cx="10817581" cy="2801935"/>
          </a:xfrm>
        </p:spPr>
        <p:txBody>
          <a:bodyPr anchor="b">
            <a:normAutofit/>
          </a:bodyPr>
          <a:lstStyle>
            <a:lvl1pPr algn="r">
              <a:defRPr sz="3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200" y="3641726"/>
            <a:ext cx="10487468" cy="955675"/>
          </a:xfrm>
        </p:spPr>
        <p:txBody>
          <a:bodyPr>
            <a:normAutofit/>
          </a:bodyPr>
          <a:lstStyle>
            <a:lvl1pPr marL="0" indent="0" algn="r">
              <a:buNone/>
              <a:defRPr sz="21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417" y="381001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622" y="381002"/>
            <a:ext cx="6989671" cy="364065"/>
          </a:xfrm>
        </p:spPr>
        <p:txBody>
          <a:bodyPr/>
          <a:lstStyle/>
          <a:p>
            <a:r>
              <a:rPr lang="en-US"/>
              <a:t>The Joy of Finally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9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621" y="2194560"/>
            <a:ext cx="5332611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3" y="2194560"/>
            <a:ext cx="5332611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Joy of Finally Learning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7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846" y="762000"/>
            <a:ext cx="8608358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71" y="2183802"/>
            <a:ext cx="5078668" cy="823912"/>
          </a:xfrm>
        </p:spPr>
        <p:txBody>
          <a:bodyPr anchor="b">
            <a:norm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622" y="3132667"/>
            <a:ext cx="5310392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9133" y="2183802"/>
            <a:ext cx="5104070" cy="823912"/>
          </a:xfrm>
        </p:spPr>
        <p:txBody>
          <a:bodyPr anchor="b">
            <a:norm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3132667"/>
            <a:ext cx="5332611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Joy of Finally Learning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8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Joy of Finally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7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Joy of Finally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9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1524000"/>
            <a:ext cx="4113728" cy="1600200"/>
          </a:xfrm>
        </p:spPr>
        <p:txBody>
          <a:bodyPr anchor="b"/>
          <a:lstStyle>
            <a:lvl1pPr algn="l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4281" y="746760"/>
            <a:ext cx="6508923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2" y="3124200"/>
            <a:ext cx="4113728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Joy of Finally Learning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0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1524000"/>
            <a:ext cx="6871450" cy="1600200"/>
          </a:xfrm>
        </p:spPr>
        <p:txBody>
          <a:bodyPr anchor="b"/>
          <a:lstStyle>
            <a:lvl1pPr algn="l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59191" y="751242"/>
            <a:ext cx="3644013" cy="5467443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1" y="3124200"/>
            <a:ext cx="687145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Joy of Finally Learning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0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4846" y="764373"/>
            <a:ext cx="8608358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2" y="2194561"/>
            <a:ext cx="10817582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3122" y="6356351"/>
            <a:ext cx="2910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621" y="6355846"/>
            <a:ext cx="7770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Joy of Finally Learning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0718" y="38100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347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126" rtl="0" eaLnBrk="1" latinLnBrk="0" hangingPunct="1">
        <a:lnSpc>
          <a:spcPct val="90000"/>
        </a:lnSpc>
        <a:spcBef>
          <a:spcPct val="0"/>
        </a:spcBef>
        <a:buNone/>
        <a:defRPr sz="3999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NULL"/><Relationship Id="rId7" Type="http://schemas.openxmlformats.org/officeDocument/2006/relationships/image" Target="../media/image18.png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21.png"/><Relationship Id="rId4" Type="http://schemas.openxmlformats.org/officeDocument/2006/relationships/image" Target="NULL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25.png"/><Relationship Id="rId4" Type="http://schemas.openxmlformats.org/officeDocument/2006/relationships/image" Target="NULL"/><Relationship Id="rId9" Type="http://schemas.openxmlformats.org/officeDocument/2006/relationships/image" Target="../media/image24.png"/><Relationship Id="rId1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5" Type="http://schemas.openxmlformats.org/officeDocument/2006/relationships/image" Target="../media/image151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13" Type="http://schemas.openxmlformats.org/officeDocument/2006/relationships/image" Target="../media/image150.png"/><Relationship Id="rId3" Type="http://schemas.openxmlformats.org/officeDocument/2006/relationships/image" Target="../media/image46.png"/><Relationship Id="rId7" Type="http://schemas.openxmlformats.org/officeDocument/2006/relationships/image" Target="../media/image94.png"/><Relationship Id="rId12" Type="http://schemas.openxmlformats.org/officeDocument/2006/relationships/image" Target="../media/image1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110.png"/><Relationship Id="rId1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58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12" Type="http://schemas.openxmlformats.org/officeDocument/2006/relationships/image" Target="../media/image5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165.png"/><Relationship Id="rId5" Type="http://schemas.openxmlformats.org/officeDocument/2006/relationships/image" Target="../media/image169.png"/><Relationship Id="rId15" Type="http://schemas.openxmlformats.org/officeDocument/2006/relationships/image" Target="../media/image60.png"/><Relationship Id="rId10" Type="http://schemas.openxmlformats.org/officeDocument/2006/relationships/customXml" Target="../ink/ink8.xml"/><Relationship Id="rId4" Type="http://schemas.openxmlformats.org/officeDocument/2006/relationships/image" Target="../media/image168.png"/><Relationship Id="rId9" Type="http://schemas.openxmlformats.org/officeDocument/2006/relationships/image" Target="../media/image50.png"/><Relationship Id="rId1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png"/><Relationship Id="rId3" Type="http://schemas.openxmlformats.org/officeDocument/2006/relationships/customXml" Target="../ink/ink9.xml"/><Relationship Id="rId12" Type="http://schemas.openxmlformats.org/officeDocument/2006/relationships/image" Target="../media/image16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63.png"/><Relationship Id="rId1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ldawn.com/binary-classification-from-scratch-using-numpy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hyperlink" Target="https://www.mldawn.com/course/the-birth-of-error-function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customXml" Target="../ink/ink4.xml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6.png"/><Relationship Id="rId7" Type="http://schemas.openxmlformats.org/officeDocument/2006/relationships/customXml" Target="../ink/ink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FBDED38-E809-47DF-A501-94A1EC4C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1441450"/>
          </a:xfrm>
          <a:prstGeom prst="rect">
            <a:avLst/>
          </a:prstGeom>
        </p:spPr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2A6781DB-3532-4F63-8D2C-4C2CF63E1A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2" b="18813"/>
          <a:stretch/>
        </p:blipFill>
        <p:spPr>
          <a:xfrm>
            <a:off x="3503612" y="1476635"/>
            <a:ext cx="5476148" cy="308113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0405C84F-9CAA-4690-AFD6-C3520B1FD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3456" y="3810000"/>
            <a:ext cx="3776460" cy="419100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Bodoni MT" panose="02070603080606020203" pitchFamily="18" charset="0"/>
              </a:rPr>
              <a:t>The Joy of </a:t>
            </a:r>
            <a:r>
              <a:rPr lang="en-US" sz="2400" i="1" dirty="0">
                <a:latin typeface="Bodoni MT" panose="02070603080606020203" pitchFamily="18" charset="0"/>
              </a:rPr>
              <a:t>Finally</a:t>
            </a:r>
            <a:r>
              <a:rPr lang="en-US" sz="2400" dirty="0">
                <a:latin typeface="Bodoni MT" panose="02070603080606020203" pitchFamily="18" charset="0"/>
              </a:rPr>
              <a:t> Learning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D31321D-9E6F-47E5-A62F-76EAC6E39E68}"/>
              </a:ext>
            </a:extLst>
          </p:cNvPr>
          <p:cNvSpPr txBox="1">
            <a:spLocks/>
          </p:cNvSpPr>
          <p:nvPr/>
        </p:nvSpPr>
        <p:spPr>
          <a:xfrm>
            <a:off x="4989598" y="4322073"/>
            <a:ext cx="2209627" cy="295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63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6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89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51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14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77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40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03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u="sng" dirty="0"/>
              <a:t>www.mldawn.com</a:t>
            </a:r>
          </a:p>
        </p:txBody>
      </p:sp>
    </p:spTree>
    <p:extLst>
      <p:ext uri="{BB962C8B-B14F-4D97-AF65-F5344CB8AC3E}">
        <p14:creationId xmlns:p14="http://schemas.microsoft.com/office/powerpoint/2010/main" val="157633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76CC6-FCBF-43C6-B638-6EF29F1A3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Perceptron: A deeper look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B5D7EFD-E741-4FFA-A197-11C05FE51748}"/>
              </a:ext>
            </a:extLst>
          </p:cNvPr>
          <p:cNvCxnSpPr/>
          <p:nvPr/>
        </p:nvCxnSpPr>
        <p:spPr>
          <a:xfrm>
            <a:off x="1499433" y="5545853"/>
            <a:ext cx="2514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8F7E0D3D-34BE-48D8-8889-ECF472779613}"/>
              </a:ext>
            </a:extLst>
          </p:cNvPr>
          <p:cNvSpPr/>
          <p:nvPr/>
        </p:nvSpPr>
        <p:spPr>
          <a:xfrm>
            <a:off x="1651833" y="5393475"/>
            <a:ext cx="228600" cy="22857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054B91A-AFA4-4883-9E64-91F61C3B9154}"/>
              </a:ext>
            </a:extLst>
          </p:cNvPr>
          <p:cNvSpPr/>
          <p:nvPr/>
        </p:nvSpPr>
        <p:spPr>
          <a:xfrm>
            <a:off x="1880433" y="5393453"/>
            <a:ext cx="228600" cy="22857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7806F9-29AE-402A-9F4B-DF58A11982EA}"/>
              </a:ext>
            </a:extLst>
          </p:cNvPr>
          <p:cNvSpPr/>
          <p:nvPr/>
        </p:nvSpPr>
        <p:spPr>
          <a:xfrm>
            <a:off x="2109033" y="5393453"/>
            <a:ext cx="228600" cy="22857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7C58EE-C262-4FFC-894B-C2F11EFDEE35}"/>
              </a:ext>
            </a:extLst>
          </p:cNvPr>
          <p:cNvSpPr/>
          <p:nvPr/>
        </p:nvSpPr>
        <p:spPr>
          <a:xfrm>
            <a:off x="3023433" y="5393475"/>
            <a:ext cx="228600" cy="22857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3B1A192-989F-4F3C-A152-D2012A213F96}"/>
              </a:ext>
            </a:extLst>
          </p:cNvPr>
          <p:cNvSpPr/>
          <p:nvPr/>
        </p:nvSpPr>
        <p:spPr>
          <a:xfrm>
            <a:off x="3252033" y="5393453"/>
            <a:ext cx="228600" cy="22857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D5AE237-E4B7-4AC7-9739-D6784686EE4F}"/>
              </a:ext>
            </a:extLst>
          </p:cNvPr>
          <p:cNvSpPr/>
          <p:nvPr/>
        </p:nvSpPr>
        <p:spPr>
          <a:xfrm>
            <a:off x="3480633" y="5393453"/>
            <a:ext cx="228600" cy="22857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3E1AD91-D9B2-45BB-A491-87554F08AC0F}"/>
              </a:ext>
            </a:extLst>
          </p:cNvPr>
          <p:cNvCxnSpPr/>
          <p:nvPr/>
        </p:nvCxnSpPr>
        <p:spPr>
          <a:xfrm>
            <a:off x="5103812" y="5545875"/>
            <a:ext cx="2514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12CCB307-DD3B-4D9B-91C6-6BFE14840953}"/>
              </a:ext>
            </a:extLst>
          </p:cNvPr>
          <p:cNvSpPr/>
          <p:nvPr/>
        </p:nvSpPr>
        <p:spPr>
          <a:xfrm>
            <a:off x="5256212" y="5393497"/>
            <a:ext cx="228600" cy="22857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7812FB0-9A81-47E2-8149-F9F8D1B52180}"/>
              </a:ext>
            </a:extLst>
          </p:cNvPr>
          <p:cNvSpPr/>
          <p:nvPr/>
        </p:nvSpPr>
        <p:spPr>
          <a:xfrm>
            <a:off x="5484812" y="5393475"/>
            <a:ext cx="228600" cy="22857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73E83C8-1DCE-4EC0-B8B2-50A74B0BF8DE}"/>
              </a:ext>
            </a:extLst>
          </p:cNvPr>
          <p:cNvSpPr/>
          <p:nvPr/>
        </p:nvSpPr>
        <p:spPr>
          <a:xfrm>
            <a:off x="5713412" y="5393475"/>
            <a:ext cx="228600" cy="22857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E522BD-4928-48E8-90CF-FA9077C0033A}"/>
              </a:ext>
            </a:extLst>
          </p:cNvPr>
          <p:cNvSpPr/>
          <p:nvPr/>
        </p:nvSpPr>
        <p:spPr>
          <a:xfrm>
            <a:off x="6627812" y="5393497"/>
            <a:ext cx="228600" cy="22857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E38E9A1-1DD4-42FB-932A-C9483C9D7EB5}"/>
              </a:ext>
            </a:extLst>
          </p:cNvPr>
          <p:cNvSpPr/>
          <p:nvPr/>
        </p:nvSpPr>
        <p:spPr>
          <a:xfrm>
            <a:off x="6856412" y="5393475"/>
            <a:ext cx="228600" cy="22857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9B03894-5A09-42B2-A2A5-2EBF628A8230}"/>
              </a:ext>
            </a:extLst>
          </p:cNvPr>
          <p:cNvSpPr/>
          <p:nvPr/>
        </p:nvSpPr>
        <p:spPr>
          <a:xfrm>
            <a:off x="7085012" y="5393475"/>
            <a:ext cx="228600" cy="22857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CD60212-B149-4965-90F3-93DE61C6513C}"/>
              </a:ext>
            </a:extLst>
          </p:cNvPr>
          <p:cNvCxnSpPr>
            <a:cxnSpLocks/>
          </p:cNvCxnSpPr>
          <p:nvPr/>
        </p:nvCxnSpPr>
        <p:spPr>
          <a:xfrm flipV="1">
            <a:off x="5654041" y="4267202"/>
            <a:ext cx="1165021" cy="243839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EC85833-B364-4CA0-BB6E-CFB860FBE225}"/>
              </a:ext>
            </a:extLst>
          </p:cNvPr>
          <p:cNvCxnSpPr>
            <a:cxnSpLocks/>
          </p:cNvCxnSpPr>
          <p:nvPr/>
        </p:nvCxnSpPr>
        <p:spPr>
          <a:xfrm flipV="1">
            <a:off x="5154217" y="4112461"/>
            <a:ext cx="11966" cy="24407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8CF751E-F0C5-4B98-8098-8316D4BA7BE5}"/>
              </a:ext>
            </a:extLst>
          </p:cNvPr>
          <p:cNvCxnSpPr>
            <a:cxnSpLocks/>
          </p:cNvCxnSpPr>
          <p:nvPr/>
        </p:nvCxnSpPr>
        <p:spPr>
          <a:xfrm flipH="1" flipV="1">
            <a:off x="1528192" y="4094324"/>
            <a:ext cx="9341" cy="24588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4DDA125-F752-4511-9F87-FE8D32395D52}"/>
              </a:ext>
            </a:extLst>
          </p:cNvPr>
          <p:cNvCxnSpPr/>
          <p:nvPr/>
        </p:nvCxnSpPr>
        <p:spPr>
          <a:xfrm>
            <a:off x="8761412" y="5527739"/>
            <a:ext cx="2514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EB53B797-1E20-4A5C-A38C-4B9336BCB9A9}"/>
              </a:ext>
            </a:extLst>
          </p:cNvPr>
          <p:cNvSpPr/>
          <p:nvPr/>
        </p:nvSpPr>
        <p:spPr>
          <a:xfrm>
            <a:off x="8913812" y="5375361"/>
            <a:ext cx="228600" cy="22857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6A9FC7A-2C53-49C3-95A3-6855DEC13FEA}"/>
              </a:ext>
            </a:extLst>
          </p:cNvPr>
          <p:cNvSpPr/>
          <p:nvPr/>
        </p:nvSpPr>
        <p:spPr>
          <a:xfrm>
            <a:off x="9142412" y="5375339"/>
            <a:ext cx="228600" cy="22857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8D355D3-C486-48CB-8B84-027A6322AC34}"/>
              </a:ext>
            </a:extLst>
          </p:cNvPr>
          <p:cNvSpPr/>
          <p:nvPr/>
        </p:nvSpPr>
        <p:spPr>
          <a:xfrm>
            <a:off x="9371012" y="5375339"/>
            <a:ext cx="228600" cy="22857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A17D85F-8B20-47F8-A779-0D35EDCE9CAD}"/>
              </a:ext>
            </a:extLst>
          </p:cNvPr>
          <p:cNvSpPr/>
          <p:nvPr/>
        </p:nvSpPr>
        <p:spPr>
          <a:xfrm>
            <a:off x="10285412" y="5375361"/>
            <a:ext cx="228600" cy="22857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1D793E5-DAF9-47DB-8B78-D4B91BFBC68D}"/>
              </a:ext>
            </a:extLst>
          </p:cNvPr>
          <p:cNvSpPr/>
          <p:nvPr/>
        </p:nvSpPr>
        <p:spPr>
          <a:xfrm>
            <a:off x="10514012" y="5375339"/>
            <a:ext cx="228600" cy="22857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77F1BDB-ABFB-4496-8FCF-F5E1960A0D98}"/>
              </a:ext>
            </a:extLst>
          </p:cNvPr>
          <p:cNvSpPr/>
          <p:nvPr/>
        </p:nvSpPr>
        <p:spPr>
          <a:xfrm>
            <a:off x="10742612" y="5375339"/>
            <a:ext cx="228600" cy="22857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8B07694-2E0B-4FF3-8A70-AB8AC65561F4}"/>
              </a:ext>
            </a:extLst>
          </p:cNvPr>
          <p:cNvCxnSpPr>
            <a:cxnSpLocks/>
          </p:cNvCxnSpPr>
          <p:nvPr/>
        </p:nvCxnSpPr>
        <p:spPr>
          <a:xfrm flipV="1">
            <a:off x="9826257" y="4811736"/>
            <a:ext cx="0" cy="136046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876B707-B524-4010-A196-A927F38871DC}"/>
              </a:ext>
            </a:extLst>
          </p:cNvPr>
          <p:cNvCxnSpPr>
            <a:cxnSpLocks/>
          </p:cNvCxnSpPr>
          <p:nvPr/>
        </p:nvCxnSpPr>
        <p:spPr>
          <a:xfrm flipV="1">
            <a:off x="8817446" y="4094326"/>
            <a:ext cx="6337" cy="24588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Star: 5 Points 59">
            <a:extLst>
              <a:ext uri="{FF2B5EF4-FFF2-40B4-BE49-F238E27FC236}">
                <a16:creationId xmlns:a16="http://schemas.microsoft.com/office/drawing/2014/main" id="{E954F400-B72E-4057-814C-895585849CEE}"/>
              </a:ext>
            </a:extLst>
          </p:cNvPr>
          <p:cNvSpPr/>
          <p:nvPr/>
        </p:nvSpPr>
        <p:spPr>
          <a:xfrm>
            <a:off x="6056312" y="5394390"/>
            <a:ext cx="201136" cy="26669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tar: 5 Points 60">
            <a:extLst>
              <a:ext uri="{FF2B5EF4-FFF2-40B4-BE49-F238E27FC236}">
                <a16:creationId xmlns:a16="http://schemas.microsoft.com/office/drawing/2014/main" id="{30D84392-C33A-4E31-B60C-55B0AA71DCE5}"/>
              </a:ext>
            </a:extLst>
          </p:cNvPr>
          <p:cNvSpPr/>
          <p:nvPr/>
        </p:nvSpPr>
        <p:spPr>
          <a:xfrm>
            <a:off x="9710575" y="5372102"/>
            <a:ext cx="201136" cy="26669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BDEE85F-8A69-47F3-8B68-2D7CBCE1E9D7}"/>
              </a:ext>
            </a:extLst>
          </p:cNvPr>
          <p:cNvCxnSpPr>
            <a:cxnSpLocks/>
          </p:cNvCxnSpPr>
          <p:nvPr/>
        </p:nvCxnSpPr>
        <p:spPr>
          <a:xfrm>
            <a:off x="8817446" y="6155467"/>
            <a:ext cx="1052993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A5D003E-515D-40B5-A413-621ED600A3B8}"/>
              </a:ext>
            </a:extLst>
          </p:cNvPr>
          <p:cNvCxnSpPr>
            <a:cxnSpLocks/>
          </p:cNvCxnSpPr>
          <p:nvPr/>
        </p:nvCxnSpPr>
        <p:spPr>
          <a:xfrm>
            <a:off x="9786169" y="4822887"/>
            <a:ext cx="1182482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449D4D1-5DD3-4E6B-8BA6-8F96B422FC72}"/>
              </a:ext>
            </a:extLst>
          </p:cNvPr>
          <p:cNvCxnSpPr>
            <a:cxnSpLocks/>
          </p:cNvCxnSpPr>
          <p:nvPr/>
        </p:nvCxnSpPr>
        <p:spPr>
          <a:xfrm>
            <a:off x="1065212" y="4402867"/>
            <a:ext cx="1798426" cy="215033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DAD1752A-6CED-42DC-81D6-1588B4FCCD4D}"/>
              </a:ext>
            </a:extLst>
          </p:cNvPr>
          <p:cNvSpPr/>
          <p:nvPr/>
        </p:nvSpPr>
        <p:spPr>
          <a:xfrm>
            <a:off x="6409960" y="2895628"/>
            <a:ext cx="838200" cy="76197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F323557-DFDD-4103-9CAC-389214A36B3E}"/>
              </a:ext>
            </a:extLst>
          </p:cNvPr>
          <p:cNvCxnSpPr>
            <a:cxnSpLocks/>
            <a:stCxn id="62" idx="3"/>
            <a:endCxn id="41" idx="2"/>
          </p:cNvCxnSpPr>
          <p:nvPr/>
        </p:nvCxnSpPr>
        <p:spPr>
          <a:xfrm>
            <a:off x="4411379" y="3265674"/>
            <a:ext cx="1998581" cy="109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B6A7257-7ADB-4D0B-B3E4-85988ABFED60}"/>
              </a:ext>
            </a:extLst>
          </p:cNvPr>
          <p:cNvCxnSpPr>
            <a:cxnSpLocks/>
            <a:stCxn id="63" idx="2"/>
            <a:endCxn id="41" idx="2"/>
          </p:cNvCxnSpPr>
          <p:nvPr/>
        </p:nvCxnSpPr>
        <p:spPr>
          <a:xfrm>
            <a:off x="4794920" y="2326918"/>
            <a:ext cx="1615040" cy="9496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87DD134-9F9B-4FEA-B91D-8C36EA8F80EF}"/>
              </a:ext>
            </a:extLst>
          </p:cNvPr>
          <p:cNvCxnSpPr>
            <a:cxnSpLocks/>
          </p:cNvCxnSpPr>
          <p:nvPr/>
        </p:nvCxnSpPr>
        <p:spPr>
          <a:xfrm>
            <a:off x="6794562" y="3132689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CBF7742-8792-4B55-A974-68CCC6972700}"/>
              </a:ext>
            </a:extLst>
          </p:cNvPr>
          <p:cNvCxnSpPr>
            <a:cxnSpLocks/>
          </p:cNvCxnSpPr>
          <p:nvPr/>
        </p:nvCxnSpPr>
        <p:spPr>
          <a:xfrm>
            <a:off x="6794562" y="3132689"/>
            <a:ext cx="0" cy="3048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D253092-0F07-4E90-9FC2-C8D4C61462F1}"/>
              </a:ext>
            </a:extLst>
          </p:cNvPr>
          <p:cNvCxnSpPr>
            <a:cxnSpLocks/>
          </p:cNvCxnSpPr>
          <p:nvPr/>
        </p:nvCxnSpPr>
        <p:spPr>
          <a:xfrm>
            <a:off x="6561703" y="343750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29BB7D9-A357-432A-B621-6B141F71608A}"/>
              </a:ext>
            </a:extLst>
          </p:cNvPr>
          <p:cNvCxnSpPr>
            <a:cxnSpLocks/>
          </p:cNvCxnSpPr>
          <p:nvPr/>
        </p:nvCxnSpPr>
        <p:spPr>
          <a:xfrm>
            <a:off x="7248160" y="3262429"/>
            <a:ext cx="942857" cy="32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2E6DB8D-FBB7-4E33-9810-C5DD00F43646}"/>
                  </a:ext>
                </a:extLst>
              </p:cNvPr>
              <p:cNvSpPr txBox="1"/>
              <p:nvPr/>
            </p:nvSpPr>
            <p:spPr>
              <a:xfrm>
                <a:off x="3991591" y="3081008"/>
                <a:ext cx="419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2E6DB8D-FBB7-4E33-9810-C5DD00F43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591" y="3081008"/>
                <a:ext cx="419788" cy="369332"/>
              </a:xfrm>
              <a:prstGeom prst="rect">
                <a:avLst/>
              </a:prstGeom>
              <a:blipFill>
                <a:blip r:embed="rId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10EBAA3-DBF4-4127-A569-E5C49A0D7C87}"/>
                  </a:ext>
                </a:extLst>
              </p:cNvPr>
              <p:cNvSpPr txBox="1"/>
              <p:nvPr/>
            </p:nvSpPr>
            <p:spPr>
              <a:xfrm>
                <a:off x="4248460" y="1957586"/>
                <a:ext cx="10929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10EBAA3-DBF4-4127-A569-E5C49A0D7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460" y="1957586"/>
                <a:ext cx="1092920" cy="369332"/>
              </a:xfrm>
              <a:prstGeom prst="rect">
                <a:avLst/>
              </a:prstGeom>
              <a:blipFill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C50940F-836F-44AB-A84A-D3D8E22FC350}"/>
                  </a:ext>
                </a:extLst>
              </p:cNvPr>
              <p:cNvSpPr txBox="1"/>
              <p:nvPr/>
            </p:nvSpPr>
            <p:spPr>
              <a:xfrm>
                <a:off x="5474394" y="2395100"/>
                <a:ext cx="419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C50940F-836F-44AB-A84A-D3D8E22FC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394" y="2395100"/>
                <a:ext cx="419788" cy="369332"/>
              </a:xfrm>
              <a:prstGeom prst="rect">
                <a:avLst/>
              </a:prstGeom>
              <a:blipFill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A7989E9-DC97-4D73-B251-59E2FE79807E}"/>
                  </a:ext>
                </a:extLst>
              </p:cNvPr>
              <p:cNvSpPr txBox="1"/>
              <p:nvPr/>
            </p:nvSpPr>
            <p:spPr>
              <a:xfrm>
                <a:off x="4925283" y="2848534"/>
                <a:ext cx="419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A7989E9-DC97-4D73-B251-59E2FE798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283" y="2848534"/>
                <a:ext cx="419788" cy="369332"/>
              </a:xfrm>
              <a:prstGeom prst="rect">
                <a:avLst/>
              </a:prstGeom>
              <a:blipFill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D479581-7F61-4061-94A6-AF6689884EF1}"/>
                  </a:ext>
                </a:extLst>
              </p:cNvPr>
              <p:cNvSpPr txBox="1"/>
              <p:nvPr/>
            </p:nvSpPr>
            <p:spPr>
              <a:xfrm>
                <a:off x="3771976" y="5509417"/>
                <a:ext cx="419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D479581-7F61-4061-94A6-AF6689884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6" y="5509417"/>
                <a:ext cx="419788" cy="369332"/>
              </a:xfrm>
              <a:prstGeom prst="rect">
                <a:avLst/>
              </a:prstGeom>
              <a:blipFill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D70879C-05BF-40E2-88E7-5E7B7914CEEE}"/>
                  </a:ext>
                </a:extLst>
              </p:cNvPr>
              <p:cNvSpPr txBox="1"/>
              <p:nvPr/>
            </p:nvSpPr>
            <p:spPr>
              <a:xfrm>
                <a:off x="7345987" y="5534700"/>
                <a:ext cx="419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D70879C-05BF-40E2-88E7-5E7B7914C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987" y="5534700"/>
                <a:ext cx="419788" cy="369332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7F4E735-C806-4D27-98B7-0C9898BF41A4}"/>
                  </a:ext>
                </a:extLst>
              </p:cNvPr>
              <p:cNvSpPr txBox="1"/>
              <p:nvPr/>
            </p:nvSpPr>
            <p:spPr>
              <a:xfrm>
                <a:off x="11008624" y="5516378"/>
                <a:ext cx="419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7F4E735-C806-4D27-98B7-0C9898BF4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8624" y="5516378"/>
                <a:ext cx="419788" cy="369332"/>
              </a:xfrm>
              <a:prstGeom prst="rect">
                <a:avLst/>
              </a:prstGeom>
              <a:blipFill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CBF0D40-1339-4F96-8AA9-6E99CC9F3C41}"/>
                  </a:ext>
                </a:extLst>
              </p:cNvPr>
              <p:cNvSpPr txBox="1"/>
              <p:nvPr/>
            </p:nvSpPr>
            <p:spPr>
              <a:xfrm>
                <a:off x="1507464" y="3862943"/>
                <a:ext cx="419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CBF0D40-1339-4F96-8AA9-6E99CC9F3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464" y="3862943"/>
                <a:ext cx="41978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7EF942F-CD17-4C0A-8A8B-DDD1E9A6BF86}"/>
                  </a:ext>
                </a:extLst>
              </p:cNvPr>
              <p:cNvSpPr txBox="1"/>
              <p:nvPr/>
            </p:nvSpPr>
            <p:spPr>
              <a:xfrm>
                <a:off x="5103812" y="3858439"/>
                <a:ext cx="419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7EF942F-CD17-4C0A-8A8B-DDD1E9A6B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812" y="3858439"/>
                <a:ext cx="41978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B19D79C-D115-40C2-8A2F-575B8392E895}"/>
                  </a:ext>
                </a:extLst>
              </p:cNvPr>
              <p:cNvSpPr txBox="1"/>
              <p:nvPr/>
            </p:nvSpPr>
            <p:spPr>
              <a:xfrm>
                <a:off x="6149776" y="2847773"/>
                <a:ext cx="419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B19D79C-D115-40C2-8A2F-575B8392E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776" y="2847773"/>
                <a:ext cx="41978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C3DC505-7029-4CBF-9433-3FBA1D96E13B}"/>
                  </a:ext>
                </a:extLst>
              </p:cNvPr>
              <p:cNvSpPr txBox="1"/>
              <p:nvPr/>
            </p:nvSpPr>
            <p:spPr>
              <a:xfrm>
                <a:off x="7150746" y="2847773"/>
                <a:ext cx="9977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sgn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C3DC505-7029-4CBF-9433-3FBA1D96E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746" y="2847773"/>
                <a:ext cx="997705" cy="369332"/>
              </a:xfrm>
              <a:prstGeom prst="rect">
                <a:avLst/>
              </a:prstGeom>
              <a:blipFill>
                <a:blip r:embed="rId12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D9181BF-7548-4E47-9CCB-97C61E996E34}"/>
                  </a:ext>
                </a:extLst>
              </p:cNvPr>
              <p:cNvSpPr txBox="1"/>
              <p:nvPr/>
            </p:nvSpPr>
            <p:spPr>
              <a:xfrm>
                <a:off x="8725398" y="3844832"/>
                <a:ext cx="9895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sgn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D9181BF-7548-4E47-9CCB-97C61E996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5398" y="3844832"/>
                <a:ext cx="989591" cy="369332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14A71C6-A211-489E-8F3A-A285ACAAC39E}"/>
                  </a:ext>
                </a:extLst>
              </p:cNvPr>
              <p:cNvSpPr txBox="1"/>
              <p:nvPr/>
            </p:nvSpPr>
            <p:spPr>
              <a:xfrm>
                <a:off x="8224826" y="3059668"/>
                <a:ext cx="419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14A71C6-A211-489E-8F3A-A285ACAAC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826" y="3059668"/>
                <a:ext cx="419788" cy="369332"/>
              </a:xfrm>
              <a:prstGeom prst="rect">
                <a:avLst/>
              </a:prstGeom>
              <a:blipFill>
                <a:blip r:embed="rId1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925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0" grpId="0" animBg="1"/>
      <p:bldP spid="61" grpId="0" animBg="1"/>
      <p:bldP spid="50" grpId="0"/>
      <p:bldP spid="66" grpId="0"/>
      <p:bldP spid="68" grpId="0"/>
      <p:bldP spid="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arallelogram 93">
            <a:extLst>
              <a:ext uri="{FF2B5EF4-FFF2-40B4-BE49-F238E27FC236}">
                <a16:creationId xmlns:a16="http://schemas.microsoft.com/office/drawing/2014/main" id="{C51982BC-03C5-42FF-AFD6-2F6ACAB50486}"/>
              </a:ext>
            </a:extLst>
          </p:cNvPr>
          <p:cNvSpPr/>
          <p:nvPr/>
        </p:nvSpPr>
        <p:spPr>
          <a:xfrm rot="1943953">
            <a:off x="8509202" y="5851079"/>
            <a:ext cx="1406246" cy="620455"/>
          </a:xfrm>
          <a:prstGeom prst="parallelogram">
            <a:avLst>
              <a:gd name="adj" fmla="val 61968"/>
            </a:avLst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42651D4-116A-418A-AC58-97B90E5DDE60}"/>
              </a:ext>
            </a:extLst>
          </p:cNvPr>
          <p:cNvSpPr/>
          <p:nvPr/>
        </p:nvSpPr>
        <p:spPr>
          <a:xfrm>
            <a:off x="3490792" y="5472786"/>
            <a:ext cx="218246" cy="116652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45E21F2-AAFD-4D5F-A60D-B67FD9C200AE}"/>
              </a:ext>
            </a:extLst>
          </p:cNvPr>
          <p:cNvSpPr/>
          <p:nvPr/>
        </p:nvSpPr>
        <p:spPr>
          <a:xfrm>
            <a:off x="3627143" y="5351957"/>
            <a:ext cx="218246" cy="116652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816E26E-77E8-4F0B-9805-0E25AA096B04}"/>
              </a:ext>
            </a:extLst>
          </p:cNvPr>
          <p:cNvSpPr/>
          <p:nvPr/>
        </p:nvSpPr>
        <p:spPr>
          <a:xfrm>
            <a:off x="3333175" y="5355553"/>
            <a:ext cx="218246" cy="116652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731A20B-B454-4682-9B8B-C764A64A82B1}"/>
              </a:ext>
            </a:extLst>
          </p:cNvPr>
          <p:cNvSpPr/>
          <p:nvPr/>
        </p:nvSpPr>
        <p:spPr>
          <a:xfrm>
            <a:off x="6862699" y="5609659"/>
            <a:ext cx="218246" cy="116652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0845C9B-8212-415D-8AC8-3B92008E3AAD}"/>
              </a:ext>
            </a:extLst>
          </p:cNvPr>
          <p:cNvSpPr/>
          <p:nvPr/>
        </p:nvSpPr>
        <p:spPr>
          <a:xfrm>
            <a:off x="7057669" y="5458311"/>
            <a:ext cx="218246" cy="116652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FA4CE644-B79E-4E7A-A416-36AB8DFDF1D7}"/>
              </a:ext>
            </a:extLst>
          </p:cNvPr>
          <p:cNvSpPr/>
          <p:nvPr/>
        </p:nvSpPr>
        <p:spPr>
          <a:xfrm>
            <a:off x="6761241" y="5475659"/>
            <a:ext cx="218246" cy="116652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B5D7EFD-E741-4FFA-A197-11C05FE51748}"/>
              </a:ext>
            </a:extLst>
          </p:cNvPr>
          <p:cNvCxnSpPr>
            <a:cxnSpLocks/>
          </p:cNvCxnSpPr>
          <p:nvPr/>
        </p:nvCxnSpPr>
        <p:spPr>
          <a:xfrm>
            <a:off x="2515766" y="5211961"/>
            <a:ext cx="1768368" cy="163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8CF751E-F0C5-4B98-8098-8316D4BA7BE5}"/>
              </a:ext>
            </a:extLst>
          </p:cNvPr>
          <p:cNvCxnSpPr>
            <a:cxnSpLocks/>
          </p:cNvCxnSpPr>
          <p:nvPr/>
        </p:nvCxnSpPr>
        <p:spPr>
          <a:xfrm flipV="1">
            <a:off x="2512563" y="4008369"/>
            <a:ext cx="0" cy="1187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2C32BA9-709D-4E95-938C-AEAB5CFC588C}"/>
              </a:ext>
            </a:extLst>
          </p:cNvPr>
          <p:cNvCxnSpPr>
            <a:cxnSpLocks/>
          </p:cNvCxnSpPr>
          <p:nvPr/>
        </p:nvCxnSpPr>
        <p:spPr>
          <a:xfrm flipH="1">
            <a:off x="1370012" y="5228271"/>
            <a:ext cx="1145754" cy="429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C176CC6-FCBF-43C6-B638-6EF29F1A3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4846" y="686314"/>
            <a:ext cx="8608358" cy="1293028"/>
          </a:xfrm>
        </p:spPr>
        <p:txBody>
          <a:bodyPr/>
          <a:lstStyle/>
          <a:p>
            <a:r>
              <a:rPr lang="en-US" dirty="0"/>
              <a:t>A Perceptron: A deeper look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9AA4EDB-2637-4DB8-8CFA-CFF677BDCC1B}"/>
              </a:ext>
            </a:extLst>
          </p:cNvPr>
          <p:cNvSpPr/>
          <p:nvPr/>
        </p:nvSpPr>
        <p:spPr>
          <a:xfrm>
            <a:off x="7238069" y="2718673"/>
            <a:ext cx="838200" cy="76197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C9001B-6DDB-4A38-A518-F4DA01CF5563}"/>
              </a:ext>
            </a:extLst>
          </p:cNvPr>
          <p:cNvCxnSpPr>
            <a:cxnSpLocks/>
            <a:stCxn id="48" idx="3"/>
            <a:endCxn id="12" idx="2"/>
          </p:cNvCxnSpPr>
          <p:nvPr/>
        </p:nvCxnSpPr>
        <p:spPr>
          <a:xfrm>
            <a:off x="4346558" y="2563744"/>
            <a:ext cx="2891511" cy="5359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02AE79-4F3B-450F-9215-C6E8F4430353}"/>
              </a:ext>
            </a:extLst>
          </p:cNvPr>
          <p:cNvCxnSpPr>
            <a:cxnSpLocks/>
            <a:stCxn id="50" idx="2"/>
            <a:endCxn id="12" idx="2"/>
          </p:cNvCxnSpPr>
          <p:nvPr/>
        </p:nvCxnSpPr>
        <p:spPr>
          <a:xfrm>
            <a:off x="5765752" y="2203545"/>
            <a:ext cx="1472317" cy="896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3DAFB9-454B-4F11-A7CE-A850887A75D6}"/>
              </a:ext>
            </a:extLst>
          </p:cNvPr>
          <p:cNvCxnSpPr>
            <a:cxnSpLocks/>
          </p:cNvCxnSpPr>
          <p:nvPr/>
        </p:nvCxnSpPr>
        <p:spPr>
          <a:xfrm>
            <a:off x="7622671" y="2955734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DD86209-D4BC-480D-8C3F-B744E4885DA3}"/>
              </a:ext>
            </a:extLst>
          </p:cNvPr>
          <p:cNvCxnSpPr>
            <a:cxnSpLocks/>
          </p:cNvCxnSpPr>
          <p:nvPr/>
        </p:nvCxnSpPr>
        <p:spPr>
          <a:xfrm>
            <a:off x="7622671" y="2955734"/>
            <a:ext cx="0" cy="3048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1D0EB72-44BF-4D28-9FA8-D72444818332}"/>
              </a:ext>
            </a:extLst>
          </p:cNvPr>
          <p:cNvCxnSpPr>
            <a:cxnSpLocks/>
          </p:cNvCxnSpPr>
          <p:nvPr/>
        </p:nvCxnSpPr>
        <p:spPr>
          <a:xfrm>
            <a:off x="7389812" y="3260548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C1E3C77-3BEA-44ED-A756-CBDA82B9A3E3}"/>
              </a:ext>
            </a:extLst>
          </p:cNvPr>
          <p:cNvCxnSpPr>
            <a:cxnSpLocks/>
          </p:cNvCxnSpPr>
          <p:nvPr/>
        </p:nvCxnSpPr>
        <p:spPr>
          <a:xfrm>
            <a:off x="8076269" y="3085474"/>
            <a:ext cx="936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D2A31C6-F920-4818-9D87-C9EBBC6E7D17}"/>
              </a:ext>
            </a:extLst>
          </p:cNvPr>
          <p:cNvCxnSpPr>
            <a:cxnSpLocks/>
            <a:stCxn id="3" idx="3"/>
            <a:endCxn id="12" idx="2"/>
          </p:cNvCxnSpPr>
          <p:nvPr/>
        </p:nvCxnSpPr>
        <p:spPr>
          <a:xfrm flipV="1">
            <a:off x="4359557" y="3099659"/>
            <a:ext cx="2878512" cy="115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EC13D639-8CB1-415A-A0E9-083ADE0BF5A6}"/>
              </a:ext>
            </a:extLst>
          </p:cNvPr>
          <p:cNvSpPr/>
          <p:nvPr/>
        </p:nvSpPr>
        <p:spPr>
          <a:xfrm rot="14676018">
            <a:off x="1712541" y="4640391"/>
            <a:ext cx="1931441" cy="1663626"/>
          </a:xfrm>
          <a:prstGeom prst="parallelogram">
            <a:avLst>
              <a:gd name="adj" fmla="val 30016"/>
            </a:avLst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D5AE237-E4B7-4AC7-9739-D6784686EE4F}"/>
              </a:ext>
            </a:extLst>
          </p:cNvPr>
          <p:cNvSpPr/>
          <p:nvPr/>
        </p:nvSpPr>
        <p:spPr>
          <a:xfrm>
            <a:off x="2026354" y="5718501"/>
            <a:ext cx="218246" cy="11665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E3800D2-B104-4254-AF6C-E97B04A3F7FE}"/>
              </a:ext>
            </a:extLst>
          </p:cNvPr>
          <p:cNvSpPr/>
          <p:nvPr/>
        </p:nvSpPr>
        <p:spPr>
          <a:xfrm>
            <a:off x="2150942" y="5603865"/>
            <a:ext cx="218246" cy="11665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5F339DE-116B-4326-8A07-3A535FD88323}"/>
              </a:ext>
            </a:extLst>
          </p:cNvPr>
          <p:cNvSpPr/>
          <p:nvPr/>
        </p:nvSpPr>
        <p:spPr>
          <a:xfrm>
            <a:off x="2292988" y="5720517"/>
            <a:ext cx="218246" cy="11665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738C693-A338-47B9-AF68-343B90B5015A}"/>
              </a:ext>
            </a:extLst>
          </p:cNvPr>
          <p:cNvCxnSpPr>
            <a:cxnSpLocks/>
          </p:cNvCxnSpPr>
          <p:nvPr/>
        </p:nvCxnSpPr>
        <p:spPr>
          <a:xfrm>
            <a:off x="5697644" y="5219659"/>
            <a:ext cx="1768368" cy="163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1251752-536E-48C9-B2CC-FB231672A158}"/>
              </a:ext>
            </a:extLst>
          </p:cNvPr>
          <p:cNvCxnSpPr>
            <a:cxnSpLocks/>
          </p:cNvCxnSpPr>
          <p:nvPr/>
        </p:nvCxnSpPr>
        <p:spPr>
          <a:xfrm flipH="1" flipV="1">
            <a:off x="5726128" y="4008369"/>
            <a:ext cx="1" cy="121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4CBBA44-87CA-4621-AB15-7493E7D9F6E7}"/>
              </a:ext>
            </a:extLst>
          </p:cNvPr>
          <p:cNvCxnSpPr>
            <a:cxnSpLocks/>
          </p:cNvCxnSpPr>
          <p:nvPr/>
        </p:nvCxnSpPr>
        <p:spPr>
          <a:xfrm flipH="1">
            <a:off x="4623456" y="5235969"/>
            <a:ext cx="1074189" cy="5381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Parallelogram 74">
            <a:extLst>
              <a:ext uri="{FF2B5EF4-FFF2-40B4-BE49-F238E27FC236}">
                <a16:creationId xmlns:a16="http://schemas.microsoft.com/office/drawing/2014/main" id="{4768AAC7-8B25-430F-BC4C-815BB40CCEB2}"/>
              </a:ext>
            </a:extLst>
          </p:cNvPr>
          <p:cNvSpPr/>
          <p:nvPr/>
        </p:nvSpPr>
        <p:spPr>
          <a:xfrm rot="6412313">
            <a:off x="5635366" y="4865527"/>
            <a:ext cx="1489248" cy="1261145"/>
          </a:xfrm>
          <a:prstGeom prst="parallelogram">
            <a:avLst>
              <a:gd name="adj" fmla="val 26127"/>
            </a:avLst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9048F68-CEE7-4C43-91FC-D24A4CD4A9F4}"/>
              </a:ext>
            </a:extLst>
          </p:cNvPr>
          <p:cNvSpPr/>
          <p:nvPr/>
        </p:nvSpPr>
        <p:spPr>
          <a:xfrm>
            <a:off x="5455400" y="5946335"/>
            <a:ext cx="218246" cy="11665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076FA52-7917-475B-8647-31EF1F311B52}"/>
              </a:ext>
            </a:extLst>
          </p:cNvPr>
          <p:cNvSpPr/>
          <p:nvPr/>
        </p:nvSpPr>
        <p:spPr>
          <a:xfrm>
            <a:off x="5547506" y="5798957"/>
            <a:ext cx="218246" cy="11665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A5266B80-4219-4C03-AFF8-8C66500ED987}"/>
              </a:ext>
            </a:extLst>
          </p:cNvPr>
          <p:cNvSpPr/>
          <p:nvPr/>
        </p:nvSpPr>
        <p:spPr>
          <a:xfrm>
            <a:off x="5699984" y="5924477"/>
            <a:ext cx="218246" cy="11665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478632DF-DEF5-4307-A2DC-302F2BE0BDE8}"/>
              </a:ext>
            </a:extLst>
          </p:cNvPr>
          <p:cNvSpPr/>
          <p:nvPr/>
        </p:nvSpPr>
        <p:spPr>
          <a:xfrm>
            <a:off x="10111616" y="5626581"/>
            <a:ext cx="218246" cy="116652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F281CDA-E1C0-4493-B385-EC239382919E}"/>
              </a:ext>
            </a:extLst>
          </p:cNvPr>
          <p:cNvSpPr/>
          <p:nvPr/>
        </p:nvSpPr>
        <p:spPr>
          <a:xfrm>
            <a:off x="10220739" y="5484207"/>
            <a:ext cx="218246" cy="116652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B2A2950A-44ED-48CC-A5BF-9E4D2B2B1364}"/>
              </a:ext>
            </a:extLst>
          </p:cNvPr>
          <p:cNvSpPr/>
          <p:nvPr/>
        </p:nvSpPr>
        <p:spPr>
          <a:xfrm>
            <a:off x="9953999" y="5509348"/>
            <a:ext cx="218246" cy="116652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C0B2BE72-C458-4A9F-9C4F-8010F39440E1}"/>
              </a:ext>
            </a:extLst>
          </p:cNvPr>
          <p:cNvCxnSpPr>
            <a:cxnSpLocks/>
          </p:cNvCxnSpPr>
          <p:nvPr/>
        </p:nvCxnSpPr>
        <p:spPr>
          <a:xfrm>
            <a:off x="8821844" y="5231235"/>
            <a:ext cx="1895652" cy="163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C7950593-CB91-41D7-8252-FA54DECFDA8F}"/>
              </a:ext>
            </a:extLst>
          </p:cNvPr>
          <p:cNvCxnSpPr>
            <a:cxnSpLocks/>
          </p:cNvCxnSpPr>
          <p:nvPr/>
        </p:nvCxnSpPr>
        <p:spPr>
          <a:xfrm flipH="1" flipV="1">
            <a:off x="8821846" y="4084569"/>
            <a:ext cx="1" cy="1133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8FF5B40-7F0F-46DB-A91F-EE9ECA077BDC}"/>
              </a:ext>
            </a:extLst>
          </p:cNvPr>
          <p:cNvCxnSpPr>
            <a:cxnSpLocks/>
          </p:cNvCxnSpPr>
          <p:nvPr/>
        </p:nvCxnSpPr>
        <p:spPr>
          <a:xfrm flipH="1">
            <a:off x="7701551" y="5247545"/>
            <a:ext cx="1120297" cy="662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rallelogram 88">
            <a:extLst>
              <a:ext uri="{FF2B5EF4-FFF2-40B4-BE49-F238E27FC236}">
                <a16:creationId xmlns:a16="http://schemas.microsoft.com/office/drawing/2014/main" id="{6A986E3B-8B8D-4F06-BF9B-050D5057BF39}"/>
              </a:ext>
            </a:extLst>
          </p:cNvPr>
          <p:cNvSpPr/>
          <p:nvPr/>
        </p:nvSpPr>
        <p:spPr>
          <a:xfrm rot="16200000">
            <a:off x="8916318" y="5210714"/>
            <a:ext cx="1203608" cy="871763"/>
          </a:xfrm>
          <a:prstGeom prst="parallelogram">
            <a:avLst>
              <a:gd name="adj" fmla="val 61968"/>
            </a:avLst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70C1E150-5A34-45E1-9B83-6B2AED4FEA12}"/>
              </a:ext>
            </a:extLst>
          </p:cNvPr>
          <p:cNvSpPr/>
          <p:nvPr/>
        </p:nvSpPr>
        <p:spPr>
          <a:xfrm>
            <a:off x="8697837" y="5939952"/>
            <a:ext cx="218246" cy="11665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DB61AA98-FDDD-4D2D-B621-2B195A3A9CB6}"/>
              </a:ext>
            </a:extLst>
          </p:cNvPr>
          <p:cNvSpPr/>
          <p:nvPr/>
        </p:nvSpPr>
        <p:spPr>
          <a:xfrm>
            <a:off x="8794834" y="5798957"/>
            <a:ext cx="218246" cy="11665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5A332D4-4683-44F2-848E-07D29DC0BC94}"/>
              </a:ext>
            </a:extLst>
          </p:cNvPr>
          <p:cNvSpPr/>
          <p:nvPr/>
        </p:nvSpPr>
        <p:spPr>
          <a:xfrm>
            <a:off x="8948393" y="5919075"/>
            <a:ext cx="218246" cy="11665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Parallelogram 92">
            <a:extLst>
              <a:ext uri="{FF2B5EF4-FFF2-40B4-BE49-F238E27FC236}">
                <a16:creationId xmlns:a16="http://schemas.microsoft.com/office/drawing/2014/main" id="{38DDF416-9656-4FEB-A5FB-A4348B86E434}"/>
              </a:ext>
            </a:extLst>
          </p:cNvPr>
          <p:cNvSpPr/>
          <p:nvPr/>
        </p:nvSpPr>
        <p:spPr>
          <a:xfrm rot="1943953">
            <a:off x="9195893" y="4744461"/>
            <a:ext cx="1426786" cy="737304"/>
          </a:xfrm>
          <a:prstGeom prst="parallelogram">
            <a:avLst>
              <a:gd name="adj" fmla="val 61968"/>
            </a:avLst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F900238A-6311-43C4-94B6-DCBB38BDB841}"/>
              </a:ext>
            </a:extLst>
          </p:cNvPr>
          <p:cNvCxnSpPr>
            <a:cxnSpLocks/>
          </p:cNvCxnSpPr>
          <p:nvPr/>
        </p:nvCxnSpPr>
        <p:spPr>
          <a:xfrm>
            <a:off x="9059172" y="5383938"/>
            <a:ext cx="905197" cy="52088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445277EC-8DCA-4DB9-82E5-FEE58A14E35E}"/>
              </a:ext>
            </a:extLst>
          </p:cNvPr>
          <p:cNvCxnSpPr>
            <a:cxnSpLocks/>
          </p:cNvCxnSpPr>
          <p:nvPr/>
        </p:nvCxnSpPr>
        <p:spPr>
          <a:xfrm>
            <a:off x="5830483" y="5365797"/>
            <a:ext cx="1023086" cy="58956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9FA25FD-95CF-4963-A071-C76EB87AD93C}"/>
              </a:ext>
            </a:extLst>
          </p:cNvPr>
          <p:cNvCxnSpPr>
            <a:cxnSpLocks/>
          </p:cNvCxnSpPr>
          <p:nvPr/>
        </p:nvCxnSpPr>
        <p:spPr>
          <a:xfrm flipV="1">
            <a:off x="1903412" y="5463617"/>
            <a:ext cx="1751676" cy="30510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32BC94-7366-496A-B2FB-1EBA00913E94}"/>
                  </a:ext>
                </a:extLst>
              </p:cNvPr>
              <p:cNvSpPr txBox="1"/>
              <p:nvPr/>
            </p:nvSpPr>
            <p:spPr>
              <a:xfrm>
                <a:off x="3926770" y="2926526"/>
                <a:ext cx="4327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32BC94-7366-496A-B2FB-1EBA00913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770" y="2926526"/>
                <a:ext cx="432787" cy="369332"/>
              </a:xfrm>
              <a:prstGeom prst="rect">
                <a:avLst/>
              </a:prstGeom>
              <a:blipFill>
                <a:blip r:embed="rId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90DBA45-F68A-4FC3-B2FF-72FC7AB7088A}"/>
                  </a:ext>
                </a:extLst>
              </p:cNvPr>
              <p:cNvSpPr txBox="1"/>
              <p:nvPr/>
            </p:nvSpPr>
            <p:spPr>
              <a:xfrm>
                <a:off x="3926770" y="2379078"/>
                <a:ext cx="419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90DBA45-F68A-4FC3-B2FF-72FC7AB70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770" y="2379078"/>
                <a:ext cx="419788" cy="369332"/>
              </a:xfrm>
              <a:prstGeom prst="rect">
                <a:avLst/>
              </a:prstGeom>
              <a:blipFill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A82D458-F58E-481D-8249-E427475B6528}"/>
                  </a:ext>
                </a:extLst>
              </p:cNvPr>
              <p:cNvSpPr txBox="1"/>
              <p:nvPr/>
            </p:nvSpPr>
            <p:spPr>
              <a:xfrm>
                <a:off x="5219292" y="1834213"/>
                <a:ext cx="10929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A82D458-F58E-481D-8249-E427475B6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292" y="1834213"/>
                <a:ext cx="1092920" cy="369332"/>
              </a:xfrm>
              <a:prstGeom prst="rect">
                <a:avLst/>
              </a:prstGeom>
              <a:blipFill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A0D398DB-0D46-4351-87AA-66DF7151DD05}"/>
                  </a:ext>
                </a:extLst>
              </p:cNvPr>
              <p:cNvSpPr txBox="1"/>
              <p:nvPr/>
            </p:nvSpPr>
            <p:spPr>
              <a:xfrm>
                <a:off x="6302503" y="2218145"/>
                <a:ext cx="419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A0D398DB-0D46-4351-87AA-66DF7151D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503" y="2218145"/>
                <a:ext cx="419788" cy="369332"/>
              </a:xfrm>
              <a:prstGeom prst="rect">
                <a:avLst/>
              </a:prstGeom>
              <a:blipFill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8B09CDC-6E86-4433-86AF-F916E9BABB4A}"/>
                  </a:ext>
                </a:extLst>
              </p:cNvPr>
              <p:cNvSpPr txBox="1"/>
              <p:nvPr/>
            </p:nvSpPr>
            <p:spPr>
              <a:xfrm>
                <a:off x="5498113" y="2427748"/>
                <a:ext cx="419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8B09CDC-6E86-4433-86AF-F916E9BAB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113" y="2427748"/>
                <a:ext cx="419788" cy="369332"/>
              </a:xfrm>
              <a:prstGeom prst="rect">
                <a:avLst/>
              </a:prstGeom>
              <a:blipFill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3BF5D7D-0F2C-4F7D-8548-DC58DD1539E5}"/>
                  </a:ext>
                </a:extLst>
              </p:cNvPr>
              <p:cNvSpPr txBox="1"/>
              <p:nvPr/>
            </p:nvSpPr>
            <p:spPr>
              <a:xfrm>
                <a:off x="5014989" y="2771068"/>
                <a:ext cx="419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3BF5D7D-0F2C-4F7D-8548-DC58DD153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989" y="2771068"/>
                <a:ext cx="419788" cy="369332"/>
              </a:xfrm>
              <a:prstGeom prst="rect">
                <a:avLst/>
              </a:prstGeom>
              <a:blipFill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12A7F80-83BF-454E-B9D1-192C0B38DAA1}"/>
                  </a:ext>
                </a:extLst>
              </p:cNvPr>
              <p:cNvSpPr txBox="1"/>
              <p:nvPr/>
            </p:nvSpPr>
            <p:spPr>
              <a:xfrm>
                <a:off x="6974904" y="2692240"/>
                <a:ext cx="419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12A7F80-83BF-454E-B9D1-192C0B38D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904" y="2692240"/>
                <a:ext cx="41978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26C37A8-BCC1-43F9-B424-2B59264535E7}"/>
                  </a:ext>
                </a:extLst>
              </p:cNvPr>
              <p:cNvSpPr txBox="1"/>
              <p:nvPr/>
            </p:nvSpPr>
            <p:spPr>
              <a:xfrm>
                <a:off x="7916614" y="2709102"/>
                <a:ext cx="9977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sgn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26C37A8-BCC1-43F9-B424-2B5926453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614" y="2709102"/>
                <a:ext cx="997705" cy="369332"/>
              </a:xfrm>
              <a:prstGeom prst="rect">
                <a:avLst/>
              </a:prstGeom>
              <a:blipFill>
                <a:blip r:embed="rId9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865D176-AAD4-47E8-BA61-4542689FC893}"/>
                  </a:ext>
                </a:extLst>
              </p:cNvPr>
              <p:cNvSpPr txBox="1"/>
              <p:nvPr/>
            </p:nvSpPr>
            <p:spPr>
              <a:xfrm>
                <a:off x="2475058" y="3824484"/>
                <a:ext cx="419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865D176-AAD4-47E8-BA61-4542689FC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058" y="3824484"/>
                <a:ext cx="41978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027CAC7-59B8-47EA-A33B-0AAFE2DF2D0A}"/>
                  </a:ext>
                </a:extLst>
              </p:cNvPr>
              <p:cNvSpPr txBox="1"/>
              <p:nvPr/>
            </p:nvSpPr>
            <p:spPr>
              <a:xfrm>
                <a:off x="5673646" y="3836166"/>
                <a:ext cx="419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027CAC7-59B8-47EA-A33B-0AAFE2DF2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646" y="3836166"/>
                <a:ext cx="41978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9473FC9-A03D-4820-AAC9-F0615838619F}"/>
                  </a:ext>
                </a:extLst>
              </p:cNvPr>
              <p:cNvSpPr txBox="1"/>
              <p:nvPr/>
            </p:nvSpPr>
            <p:spPr>
              <a:xfrm>
                <a:off x="8755663" y="3836166"/>
                <a:ext cx="9977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sgn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9473FC9-A03D-4820-AAC9-F06158386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663" y="3836166"/>
                <a:ext cx="997705" cy="369332"/>
              </a:xfrm>
              <a:prstGeom prst="rect">
                <a:avLst/>
              </a:prstGeom>
              <a:blipFill>
                <a:blip r:embed="rId12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5BD6D12-1CAF-4EC9-AB0A-89E2EAF0C471}"/>
                  </a:ext>
                </a:extLst>
              </p:cNvPr>
              <p:cNvSpPr txBox="1"/>
              <p:nvPr/>
            </p:nvSpPr>
            <p:spPr>
              <a:xfrm>
                <a:off x="4079170" y="5159815"/>
                <a:ext cx="419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5BD6D12-1CAF-4EC9-AB0A-89E2EAF0C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170" y="5159815"/>
                <a:ext cx="419788" cy="369332"/>
              </a:xfrm>
              <a:prstGeom prst="rect">
                <a:avLst/>
              </a:prstGeom>
              <a:blipFill>
                <a:blip r:embed="rId1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13EAB00-48FE-4190-82B7-B3CF43793DEB}"/>
                  </a:ext>
                </a:extLst>
              </p:cNvPr>
              <p:cNvSpPr txBox="1"/>
              <p:nvPr/>
            </p:nvSpPr>
            <p:spPr>
              <a:xfrm>
                <a:off x="7274824" y="5170449"/>
                <a:ext cx="419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13EAB00-48FE-4190-82B7-B3CF43793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824" y="5170449"/>
                <a:ext cx="419788" cy="369332"/>
              </a:xfrm>
              <a:prstGeom prst="rect">
                <a:avLst/>
              </a:prstGeom>
              <a:blipFill>
                <a:blip r:embed="rId1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4954FED-4483-4FF1-BA5B-FB63243C5459}"/>
                  </a:ext>
                </a:extLst>
              </p:cNvPr>
              <p:cNvSpPr txBox="1"/>
              <p:nvPr/>
            </p:nvSpPr>
            <p:spPr>
              <a:xfrm>
                <a:off x="10551424" y="5193268"/>
                <a:ext cx="419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4954FED-4483-4FF1-BA5B-FB63243C5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1424" y="5193268"/>
                <a:ext cx="419788" cy="369332"/>
              </a:xfrm>
              <a:prstGeom prst="rect">
                <a:avLst/>
              </a:prstGeom>
              <a:blipFill>
                <a:blip r:embed="rId1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CEFABEF-664F-40AD-ADC1-247C7E2BB1A2}"/>
                  </a:ext>
                </a:extLst>
              </p:cNvPr>
              <p:cNvSpPr txBox="1"/>
              <p:nvPr/>
            </p:nvSpPr>
            <p:spPr>
              <a:xfrm>
                <a:off x="1087425" y="5487951"/>
                <a:ext cx="419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CEFABEF-664F-40AD-ADC1-247C7E2BB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425" y="5487951"/>
                <a:ext cx="419788" cy="369332"/>
              </a:xfrm>
              <a:prstGeom prst="rect">
                <a:avLst/>
              </a:prstGeom>
              <a:blipFill>
                <a:blip r:embed="rId1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71D15EC-7EA6-4A47-ABFA-82D75D921F6F}"/>
                  </a:ext>
                </a:extLst>
              </p:cNvPr>
              <p:cNvSpPr txBox="1"/>
              <p:nvPr/>
            </p:nvSpPr>
            <p:spPr>
              <a:xfrm>
                <a:off x="4395389" y="5617589"/>
                <a:ext cx="419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71D15EC-7EA6-4A47-ABFA-82D75D921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389" y="5617589"/>
                <a:ext cx="419788" cy="369332"/>
              </a:xfrm>
              <a:prstGeom prst="rect">
                <a:avLst/>
              </a:prstGeom>
              <a:blipFill>
                <a:blip r:embed="rId1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EEE6734-2094-405A-B027-145FC500DB47}"/>
                  </a:ext>
                </a:extLst>
              </p:cNvPr>
              <p:cNvSpPr txBox="1"/>
              <p:nvPr/>
            </p:nvSpPr>
            <p:spPr>
              <a:xfrm>
                <a:off x="7457310" y="5783899"/>
                <a:ext cx="419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EEE6734-2094-405A-B027-145FC500D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310" y="5783899"/>
                <a:ext cx="419788" cy="369332"/>
              </a:xfrm>
              <a:prstGeom prst="rect">
                <a:avLst/>
              </a:prstGeom>
              <a:blipFill>
                <a:blip r:embed="rId1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845273E-AE3E-4336-A845-4DABCB92007D}"/>
                  </a:ext>
                </a:extLst>
              </p:cNvPr>
              <p:cNvSpPr txBox="1"/>
              <p:nvPr/>
            </p:nvSpPr>
            <p:spPr>
              <a:xfrm>
                <a:off x="9139317" y="2853576"/>
                <a:ext cx="419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845273E-AE3E-4336-A845-4DABCB920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317" y="2853576"/>
                <a:ext cx="419788" cy="369332"/>
              </a:xfrm>
              <a:prstGeom prst="rect">
                <a:avLst/>
              </a:prstGeom>
              <a:blipFill>
                <a:blip r:embed="rId19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45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79" grpId="0" animBg="1"/>
      <p:bldP spid="81" grpId="0" animBg="1"/>
      <p:bldP spid="82" grpId="0" animBg="1"/>
      <p:bldP spid="36" grpId="0" animBg="1"/>
      <p:bldP spid="75" grpId="0" animBg="1"/>
      <p:bldP spid="76" grpId="0" animBg="1"/>
      <p:bldP spid="77" grpId="0" animBg="1"/>
      <p:bldP spid="78" grpId="0" animBg="1"/>
      <p:bldP spid="83" grpId="0" animBg="1"/>
      <p:bldP spid="84" grpId="0" animBg="1"/>
      <p:bldP spid="85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55" grpId="0"/>
      <p:bldP spid="56" grpId="0"/>
      <p:bldP spid="59" grpId="0"/>
      <p:bldP spid="60" grpId="0"/>
      <p:bldP spid="67" grpId="0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7E277-2897-4A15-BBB6-ED6F8CDD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12" y="1447800"/>
            <a:ext cx="11049000" cy="4191000"/>
          </a:xfrm>
        </p:spPr>
        <p:txBody>
          <a:bodyPr>
            <a:normAutofit/>
          </a:bodyPr>
          <a:lstStyle/>
          <a:p>
            <a:pPr algn="ctr"/>
            <a:r>
              <a:rPr lang="en-US" sz="6000" i="1" u="sng" dirty="0">
                <a:solidFill>
                  <a:srgbClr val="92D050"/>
                </a:solidFill>
              </a:rPr>
              <a:t>The </a:t>
            </a:r>
            <a:r>
              <a:rPr lang="en-US" sz="6000" i="1" u="sng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</a:t>
            </a:r>
            <a:r>
              <a:rPr lang="en-US" sz="6000" i="1" u="sng" dirty="0">
                <a:solidFill>
                  <a:srgbClr val="92D050"/>
                </a:solidFill>
              </a:rPr>
              <a:t> of Error Functions</a:t>
            </a:r>
            <a:br>
              <a:rPr lang="en-US" sz="6000" dirty="0"/>
            </a:br>
            <a:br>
              <a:rPr lang="en-US" sz="6000" dirty="0"/>
            </a:br>
            <a:r>
              <a:rPr lang="en-US" sz="4800" dirty="0"/>
              <a:t>Do I </a:t>
            </a:r>
            <a:r>
              <a:rPr lang="en-US" sz="4800" i="1" dirty="0">
                <a:solidFill>
                  <a:srgbClr val="FFFF00"/>
                </a:solidFill>
              </a:rPr>
              <a:t>trust</a:t>
            </a:r>
            <a:r>
              <a:rPr lang="en-US" sz="4800" dirty="0"/>
              <a:t> my ANN?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6712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4850D-E735-4157-9758-A85A15B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612" y="609600"/>
            <a:ext cx="8608358" cy="1293028"/>
          </a:xfrm>
        </p:spPr>
        <p:txBody>
          <a:bodyPr/>
          <a:lstStyle/>
          <a:p>
            <a:r>
              <a:rPr lang="en-US" dirty="0"/>
              <a:t>Bayes’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52B13F-1524-4501-AA43-3F7040ACAD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2812" y="1826427"/>
                <a:ext cx="10058400" cy="42672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Let’s assume the following notation:</a:t>
                </a:r>
              </a:p>
              <a:p>
                <a:pPr lvl="1"/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M : Our Model</a:t>
                </a:r>
              </a:p>
              <a:p>
                <a:pPr lvl="1"/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D: Our Evidence</a:t>
                </a:r>
              </a:p>
              <a:p>
                <a:pPr lvl="1"/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Then the Bayes’ Rule:</a:t>
                </a:r>
              </a:p>
              <a:p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52B13F-1524-4501-AA43-3F7040ACAD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2812" y="1826427"/>
                <a:ext cx="10058400" cy="4267200"/>
              </a:xfrm>
              <a:blipFill>
                <a:blip r:embed="rId2"/>
                <a:stretch>
                  <a:fillRect l="-1091" t="-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128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0003A-5893-4924-90AD-D2439D227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611972"/>
            <a:ext cx="10971392" cy="1293028"/>
          </a:xfrm>
        </p:spPr>
        <p:txBody>
          <a:bodyPr/>
          <a:lstStyle/>
          <a:p>
            <a:r>
              <a:rPr lang="en-US" dirty="0"/>
              <a:t>Taking the Logs() : A Simplification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FCB0617-FBAB-4AA0-998A-563F968B01D7}"/>
              </a:ext>
            </a:extLst>
          </p:cNvPr>
          <p:cNvSpPr/>
          <p:nvPr/>
        </p:nvSpPr>
        <p:spPr>
          <a:xfrm>
            <a:off x="3808412" y="2764936"/>
            <a:ext cx="2617541" cy="363361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169287D-6FBE-450B-8FFA-9F378490FD16}"/>
              </a:ext>
            </a:extLst>
          </p:cNvPr>
          <p:cNvSpPr/>
          <p:nvPr/>
        </p:nvSpPr>
        <p:spPr>
          <a:xfrm rot="5400000">
            <a:off x="8201268" y="3985115"/>
            <a:ext cx="1724808" cy="363361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5D0510-A41E-4A6C-8D30-BFA2289C1506}"/>
                  </a:ext>
                </a:extLst>
              </p:cNvPr>
              <p:cNvSpPr txBox="1"/>
              <p:nvPr/>
            </p:nvSpPr>
            <p:spPr>
              <a:xfrm>
                <a:off x="3579812" y="2091700"/>
                <a:ext cx="3105344" cy="582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fun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𝐥𝐨𝐠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5D0510-A41E-4A6C-8D30-BFA2289C1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812" y="2091700"/>
                <a:ext cx="3105344" cy="5821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F184258-DC55-4B91-898B-EF342205B866}"/>
                  </a:ext>
                </a:extLst>
              </p:cNvPr>
              <p:cNvSpPr txBox="1"/>
              <p:nvPr/>
            </p:nvSpPr>
            <p:spPr>
              <a:xfrm>
                <a:off x="5853692" y="3988231"/>
                <a:ext cx="31536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</m:fun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fun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𝐥𝐨𝐠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F184258-DC55-4B91-898B-EF342205B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692" y="3988231"/>
                <a:ext cx="3153627" cy="369332"/>
              </a:xfrm>
              <a:prstGeom prst="rect">
                <a:avLst/>
              </a:prstGeom>
              <a:blipFill>
                <a:blip r:embed="rId3"/>
                <a:stretch>
                  <a:fillRect l="-386" r="-386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83A202-6A1C-44FA-80A2-1A9F46322877}"/>
                  </a:ext>
                </a:extLst>
              </p:cNvPr>
              <p:cNvSpPr txBox="1"/>
              <p:nvPr/>
            </p:nvSpPr>
            <p:spPr>
              <a:xfrm>
                <a:off x="150812" y="2519123"/>
                <a:ext cx="3429000" cy="861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83A202-6A1C-44FA-80A2-1A9F46322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12" y="2519123"/>
                <a:ext cx="3429000" cy="861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A9C20A-E4B3-4D5F-A432-09DEB14CBDDE}"/>
                  </a:ext>
                </a:extLst>
              </p:cNvPr>
              <p:cNvSpPr txBox="1"/>
              <p:nvPr/>
            </p:nvSpPr>
            <p:spPr>
              <a:xfrm>
                <a:off x="6425953" y="2715783"/>
                <a:ext cx="563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A9C20A-E4B3-4D5F-A432-09DEB14CB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953" y="2715783"/>
                <a:ext cx="5638800" cy="461665"/>
              </a:xfrm>
              <a:prstGeom prst="rect">
                <a:avLst/>
              </a:prstGeom>
              <a:blipFill>
                <a:blip r:embed="rId5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507165D-72D8-4697-A001-9AE77CDED54A}"/>
                  </a:ext>
                </a:extLst>
              </p:cNvPr>
              <p:cNvSpPr txBox="1"/>
              <p:nvPr/>
            </p:nvSpPr>
            <p:spPr>
              <a:xfrm>
                <a:off x="5895446" y="5372216"/>
                <a:ext cx="61411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r>
                                <a:rPr lang="en-US" sz="2400" b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lang="en-US" sz="2400" b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fName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𝑙𝑛</m:t>
                                  </m:r>
                                </m:fName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507165D-72D8-4697-A001-9AE77CDED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446" y="5372216"/>
                <a:ext cx="6141157" cy="461665"/>
              </a:xfrm>
              <a:prstGeom prst="rect">
                <a:avLst/>
              </a:prstGeom>
              <a:blipFill>
                <a:blip r:embed="rId6"/>
                <a:stretch>
                  <a:fillRect l="-198" r="-794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143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0" grpId="0"/>
      <p:bldP spid="22" grpId="0"/>
      <p:bldP spid="12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7B7AA-80CA-4B83-85C8-CA7E9846B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142" y="589307"/>
            <a:ext cx="8608358" cy="1293028"/>
          </a:xfrm>
        </p:spPr>
        <p:txBody>
          <a:bodyPr/>
          <a:lstStyle/>
          <a:p>
            <a:r>
              <a:rPr lang="en-US" dirty="0"/>
              <a:t>The Bayesian Machinery (MAPE)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ECB0118-5808-40BB-BD3D-FB602202E35E}"/>
                  </a:ext>
                </a:extLst>
              </p:cNvPr>
              <p:cNvSpPr txBox="1"/>
              <p:nvPr/>
            </p:nvSpPr>
            <p:spPr>
              <a:xfrm>
                <a:off x="3122612" y="2209800"/>
                <a:ext cx="61411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r>
                                <a:rPr lang="en-US" sz="2400" b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lang="en-US" sz="2400" b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fName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𝑙𝑛</m:t>
                                  </m:r>
                                </m:fName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ECB0118-5808-40BB-BD3D-FB602202E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612" y="2209800"/>
                <a:ext cx="6141157" cy="461665"/>
              </a:xfrm>
              <a:prstGeom prst="rect">
                <a:avLst/>
              </a:prstGeom>
              <a:blipFill>
                <a:blip r:embed="rId2"/>
                <a:stretch>
                  <a:fillRect l="-198" r="-79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row: Right 59">
            <a:extLst>
              <a:ext uri="{FF2B5EF4-FFF2-40B4-BE49-F238E27FC236}">
                <a16:creationId xmlns:a16="http://schemas.microsoft.com/office/drawing/2014/main" id="{671A18A2-0074-44AD-AE1A-FADEB428E13C}"/>
              </a:ext>
            </a:extLst>
          </p:cNvPr>
          <p:cNvSpPr/>
          <p:nvPr/>
        </p:nvSpPr>
        <p:spPr>
          <a:xfrm rot="5400000">
            <a:off x="5625779" y="3213311"/>
            <a:ext cx="1134820" cy="363361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14CCDD5-9836-4B5E-ADD5-58BCC88FF268}"/>
                  </a:ext>
                </a:extLst>
              </p:cNvPr>
              <p:cNvSpPr txBox="1"/>
              <p:nvPr/>
            </p:nvSpPr>
            <p:spPr>
              <a:xfrm>
                <a:off x="5978325" y="3059668"/>
                <a:ext cx="54345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𝑴𝒂𝒙𝒊𝒎𝒊𝒛𝒆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𝑴𝒊𝒏𝒊𝒎𝒊𝒛𝒆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14CCDD5-9836-4B5E-ADD5-58BCC88FF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325" y="3059668"/>
                <a:ext cx="5434542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95B75B9-9D2E-4978-A36F-7D7D3250734D}"/>
                  </a:ext>
                </a:extLst>
              </p:cNvPr>
              <p:cNvSpPr txBox="1"/>
              <p:nvPr/>
            </p:nvSpPr>
            <p:spPr>
              <a:xfrm>
                <a:off x="3162554" y="4200434"/>
                <a:ext cx="61411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r>
                                <a:rPr lang="en-US" sz="2400" b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𝑙𝑛</m:t>
                                  </m:r>
                                </m:fName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95B75B9-9D2E-4978-A36F-7D7D32507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554" y="4200434"/>
                <a:ext cx="6141157" cy="461665"/>
              </a:xfrm>
              <a:prstGeom prst="rect">
                <a:avLst/>
              </a:prstGeom>
              <a:blipFill>
                <a:blip r:embed="rId4"/>
                <a:stretch>
                  <a:fillRect r="-8044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18F186AA-8738-46D0-BA50-DD3FC8C3E350}"/>
              </a:ext>
            </a:extLst>
          </p:cNvPr>
          <p:cNvSpPr/>
          <p:nvPr/>
        </p:nvSpPr>
        <p:spPr>
          <a:xfrm rot="5400000">
            <a:off x="5625778" y="5251853"/>
            <a:ext cx="1134820" cy="363361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E3399D-3D1D-4F82-99C4-2F8C6A2883C7}"/>
                  </a:ext>
                </a:extLst>
              </p:cNvPr>
              <p:cNvSpPr txBox="1"/>
              <p:nvPr/>
            </p:nvSpPr>
            <p:spPr>
              <a:xfrm>
                <a:off x="3162554" y="6106408"/>
                <a:ext cx="61411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E3399D-3D1D-4F82-99C4-2F8C6A288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554" y="6106408"/>
                <a:ext cx="614115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5D884DF-BFBA-49C7-8ADB-B5FFDD6E9C60}"/>
                  </a:ext>
                </a:extLst>
              </p:cNvPr>
              <p:cNvSpPr/>
              <p:nvPr/>
            </p:nvSpPr>
            <p:spPr>
              <a:xfrm>
                <a:off x="8304212" y="4989564"/>
                <a:ext cx="3386351" cy="168286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𝑻𝒉𝒊𝒔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𝒊𝒔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𝒉𝒐𝒘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𝑩𝒂𝒚𝒆</m:t>
                      </m:r>
                      <m:sSup>
                        <m:sSupPr>
                          <m:ctrlP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𝑹𝒖𝒍𝒆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𝒄𝒐𝒏𝒏𝒆𝒄𝒕𝒔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𝑬𝒓𝒓𝒐𝒓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𝑭𝒖𝒏𝒄𝒕𝒊𝒐𝒏𝒔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5D884DF-BFBA-49C7-8ADB-B5FFDD6E9C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212" y="4989564"/>
                <a:ext cx="3386351" cy="1682867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69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64" grpId="0"/>
      <p:bldP spid="7" grpId="0" animBg="1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DA8BC-4426-4246-8464-4607AA453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4846" y="764373"/>
            <a:ext cx="8608358" cy="1293028"/>
          </a:xfrm>
        </p:spPr>
        <p:txBody>
          <a:bodyPr/>
          <a:lstStyle/>
          <a:p>
            <a:r>
              <a:rPr lang="en-US" dirty="0"/>
              <a:t>MAPE and ANNs : Supervised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15619-92CA-4F58-ACD3-CEB3A8870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622" y="2194562"/>
            <a:ext cx="10817582" cy="1840316"/>
          </a:xfrm>
        </p:spPr>
        <p:txBody>
          <a:bodyPr/>
          <a:lstStyle/>
          <a:p>
            <a:r>
              <a:rPr lang="en-IE" altLang="en-US" dirty="0"/>
              <a:t>How can we apply the MAPE to an ANN with weights w?</a:t>
            </a:r>
          </a:p>
          <a:p>
            <a:r>
              <a:rPr lang="en-IE" altLang="en-US" dirty="0"/>
              <a:t>Let’s assume that we have a set of examples (</a:t>
            </a:r>
            <a:r>
              <a:rPr lang="en-IE" altLang="en-US" dirty="0" err="1"/>
              <a:t>d</a:t>
            </a:r>
            <a:r>
              <a:rPr lang="en-IE" altLang="en-US" baseline="-5000" dirty="0" err="1"/>
              <a:t>i</a:t>
            </a:r>
            <a:r>
              <a:rPr lang="en-IE" altLang="en-US" dirty="0" err="1"/>
              <a:t>,t</a:t>
            </a:r>
            <a:r>
              <a:rPr lang="en-IE" altLang="en-US" baseline="-5000" dirty="0" err="1"/>
              <a:t>i</a:t>
            </a:r>
            <a:r>
              <a:rPr lang="en-IE" altLang="en-US" dirty="0"/>
              <a:t>) where d</a:t>
            </a:r>
            <a:r>
              <a:rPr lang="en-IE" altLang="en-US" baseline="-5000" dirty="0"/>
              <a:t>i</a:t>
            </a:r>
            <a:r>
              <a:rPr lang="en-IE" altLang="en-US" dirty="0"/>
              <a:t> is the </a:t>
            </a:r>
            <a:r>
              <a:rPr lang="en-IE" altLang="en-US" dirty="0" err="1"/>
              <a:t>i-th</a:t>
            </a:r>
            <a:r>
              <a:rPr lang="en-IE" altLang="en-US" dirty="0"/>
              <a:t> input and </a:t>
            </a:r>
            <a:r>
              <a:rPr lang="en-IE" altLang="en-US" dirty="0" err="1"/>
              <a:t>t</a:t>
            </a:r>
            <a:r>
              <a:rPr lang="en-IE" altLang="en-US" baseline="-5000" dirty="0" err="1"/>
              <a:t>i</a:t>
            </a:r>
            <a:r>
              <a:rPr lang="en-IE" altLang="en-US" dirty="0"/>
              <a:t> the corresponding target.</a:t>
            </a:r>
          </a:p>
          <a:p>
            <a:r>
              <a:rPr lang="en-IE" altLang="en-US" dirty="0"/>
              <a:t>Then we can rewrite the likelihood as:</a:t>
            </a:r>
            <a:endParaRPr lang="en-GB" altLang="en-US" dirty="0"/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A2210B3-732C-4C21-90A7-FB64BE5C3526}"/>
              </a:ext>
            </a:extLst>
          </p:cNvPr>
          <p:cNvSpPr/>
          <p:nvPr/>
        </p:nvSpPr>
        <p:spPr>
          <a:xfrm>
            <a:off x="1599446" y="4378370"/>
            <a:ext cx="1295400" cy="1799086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ANN</a:t>
            </a:r>
            <a:endParaRPr lang="en-US" b="1" dirty="0"/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867BD92-C92D-4726-ADCD-E18445552B76}"/>
              </a:ext>
            </a:extLst>
          </p:cNvPr>
          <p:cNvCxnSpPr>
            <a:cxnSpLocks/>
            <a:stCxn id="90" idx="3"/>
            <a:endCxn id="4" idx="1"/>
          </p:cNvCxnSpPr>
          <p:nvPr/>
        </p:nvCxnSpPr>
        <p:spPr>
          <a:xfrm>
            <a:off x="818547" y="5277912"/>
            <a:ext cx="780899" cy="1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D93FD6D1-7B5D-4EAA-940B-0B34DBA67D68}"/>
              </a:ext>
            </a:extLst>
          </p:cNvPr>
          <p:cNvCxnSpPr>
            <a:cxnSpLocks/>
            <a:stCxn id="4" idx="3"/>
            <a:endCxn id="96" idx="1"/>
          </p:cNvCxnSpPr>
          <p:nvPr/>
        </p:nvCxnSpPr>
        <p:spPr>
          <a:xfrm>
            <a:off x="2894846" y="5277913"/>
            <a:ext cx="563809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9F561C4-E0AD-4E7F-99A4-E4E35F212AB8}"/>
                  </a:ext>
                </a:extLst>
              </p:cNvPr>
              <p:cNvSpPr txBox="1"/>
              <p:nvPr/>
            </p:nvSpPr>
            <p:spPr>
              <a:xfrm>
                <a:off x="304045" y="4893191"/>
                <a:ext cx="51450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9F561C4-E0AD-4E7F-99A4-E4E35F212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45" y="4893191"/>
                <a:ext cx="514502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EBD14C2-0360-4BCE-BA6C-37729AE1DAE1}"/>
                  </a:ext>
                </a:extLst>
              </p:cNvPr>
              <p:cNvSpPr txBox="1"/>
              <p:nvPr/>
            </p:nvSpPr>
            <p:spPr>
              <a:xfrm>
                <a:off x="3458655" y="4893192"/>
                <a:ext cx="129540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 &amp;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EBD14C2-0360-4BCE-BA6C-37729AE1D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655" y="4893192"/>
                <a:ext cx="1295401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0B24C48-847B-45FF-A6AC-D6318122FA2B}"/>
                  </a:ext>
                </a:extLst>
              </p:cNvPr>
              <p:cNvSpPr txBox="1"/>
              <p:nvPr/>
            </p:nvSpPr>
            <p:spPr>
              <a:xfrm>
                <a:off x="5362046" y="3948300"/>
                <a:ext cx="61411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0B24C48-847B-45FF-A6AC-D6318122F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046" y="3948300"/>
                <a:ext cx="6141157" cy="461665"/>
              </a:xfrm>
              <a:prstGeom prst="rect">
                <a:avLst/>
              </a:prstGeom>
              <a:blipFill>
                <a:blip r:embed="rId4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9A05BA5E-1308-48D8-8664-4F6E37FAF36D}"/>
                  </a:ext>
                </a:extLst>
              </p:cNvPr>
              <p:cNvSpPr txBox="1"/>
              <p:nvPr/>
            </p:nvSpPr>
            <p:spPr>
              <a:xfrm>
                <a:off x="5336721" y="4662358"/>
                <a:ext cx="61411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9A05BA5E-1308-48D8-8664-4F6E37FAF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721" y="4662358"/>
                <a:ext cx="6141157" cy="461665"/>
              </a:xfrm>
              <a:prstGeom prst="rect">
                <a:avLst/>
              </a:prstGeom>
              <a:blipFill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286DDF83-60C6-44A2-801D-F61EB355C139}"/>
                  </a:ext>
                </a:extLst>
              </p:cNvPr>
              <p:cNvSpPr txBox="1"/>
              <p:nvPr/>
            </p:nvSpPr>
            <p:spPr>
              <a:xfrm>
                <a:off x="5637212" y="5376416"/>
                <a:ext cx="61411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286DDF83-60C6-44A2-801D-F61EB355C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212" y="5376416"/>
                <a:ext cx="6141157" cy="461665"/>
              </a:xfrm>
              <a:prstGeom prst="rect">
                <a:avLst/>
              </a:prstGeom>
              <a:blipFill>
                <a:blip r:embed="rId6"/>
                <a:stretch>
                  <a:fillRect l="-298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>
            <a:extLst>
              <a:ext uri="{FF2B5EF4-FFF2-40B4-BE49-F238E27FC236}">
                <a16:creationId xmlns:a16="http://schemas.microsoft.com/office/drawing/2014/main" id="{3CFE636A-400F-4697-914D-850E9CCBFB45}"/>
              </a:ext>
            </a:extLst>
          </p:cNvPr>
          <p:cNvSpPr/>
          <p:nvPr/>
        </p:nvSpPr>
        <p:spPr>
          <a:xfrm rot="5400000">
            <a:off x="10048949" y="5464944"/>
            <a:ext cx="244325" cy="990600"/>
          </a:xfrm>
          <a:prstGeom prst="righ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6D0A4551-118A-4865-A0D8-16EFECC0934D}"/>
                  </a:ext>
                </a:extLst>
              </p:cNvPr>
              <p:cNvSpPr txBox="1"/>
              <p:nvPr/>
            </p:nvSpPr>
            <p:spPr>
              <a:xfrm>
                <a:off x="9612892" y="609167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6D0A4551-118A-4865-A0D8-16EFECC09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2892" y="6091670"/>
                <a:ext cx="1066800" cy="461665"/>
              </a:xfrm>
              <a:prstGeom prst="rect">
                <a:avLst/>
              </a:prstGeom>
              <a:blipFill>
                <a:blip r:embed="rId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40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0" grpId="0"/>
      <p:bldP spid="96" grpId="0"/>
      <p:bldP spid="100" grpId="0"/>
      <p:bldP spid="112" grpId="0"/>
      <p:bldP spid="113" grpId="0"/>
      <p:bldP spid="17" grpId="0" animBg="1"/>
      <p:bldP spid="1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DA8BC-4426-4246-8464-4607AA453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MAPE and ANNs : Supervised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18430D40-D618-464F-8343-9FA0AC9B4BB1}"/>
                  </a:ext>
                </a:extLst>
              </p:cNvPr>
              <p:cNvSpPr txBox="1"/>
              <p:nvPr/>
            </p:nvSpPr>
            <p:spPr>
              <a:xfrm>
                <a:off x="1057867" y="1718399"/>
                <a:ext cx="61411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r>
                                <a:rPr lang="en-US" sz="2400" b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𝑙𝑛</m:t>
                                  </m:r>
                                </m:fName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18430D40-D618-464F-8343-9FA0AC9B4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867" y="1718399"/>
                <a:ext cx="6141157" cy="461665"/>
              </a:xfrm>
              <a:prstGeom prst="rect">
                <a:avLst/>
              </a:prstGeom>
              <a:blipFill>
                <a:blip r:embed="rId2"/>
                <a:stretch>
                  <a:fillRect r="-8044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DC614E80-CC42-414B-8BC0-B0CF9EF15F87}"/>
                  </a:ext>
                </a:extLst>
              </p:cNvPr>
              <p:cNvSpPr txBox="1"/>
              <p:nvPr/>
            </p:nvSpPr>
            <p:spPr>
              <a:xfrm>
                <a:off x="1057868" y="2667000"/>
                <a:ext cx="61411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r>
                                <a:rPr lang="en-US" sz="2400" b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d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𝑙𝑛</m:t>
                                  </m:r>
                                </m:fName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DC614E80-CC42-414B-8BC0-B0CF9EF15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868" y="2667000"/>
                <a:ext cx="6141157" cy="461665"/>
              </a:xfrm>
              <a:prstGeom prst="rect">
                <a:avLst/>
              </a:prstGeom>
              <a:blipFill>
                <a:blip r:embed="rId3"/>
                <a:stretch>
                  <a:fillRect r="-973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Right Brace 143">
            <a:extLst>
              <a:ext uri="{FF2B5EF4-FFF2-40B4-BE49-F238E27FC236}">
                <a16:creationId xmlns:a16="http://schemas.microsoft.com/office/drawing/2014/main" id="{C69BE31D-1386-49BA-9FA2-044F99CD2CF1}"/>
              </a:ext>
            </a:extLst>
          </p:cNvPr>
          <p:cNvSpPr/>
          <p:nvPr/>
        </p:nvSpPr>
        <p:spPr>
          <a:xfrm rot="5400000">
            <a:off x="4000898" y="2673378"/>
            <a:ext cx="148428" cy="1295400"/>
          </a:xfrm>
          <a:prstGeom prst="righ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9ED1CA64-7471-4F60-B175-4920D6AF34B1}"/>
                  </a:ext>
                </a:extLst>
              </p:cNvPr>
              <p:cNvSpPr txBox="1"/>
              <p:nvPr/>
            </p:nvSpPr>
            <p:spPr>
              <a:xfrm>
                <a:off x="2513012" y="3462708"/>
                <a:ext cx="34515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9ED1CA64-7471-4F60-B175-4920D6AF3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012" y="3462708"/>
                <a:ext cx="3451579" cy="461665"/>
              </a:xfrm>
              <a:prstGeom prst="rect">
                <a:avLst/>
              </a:prstGeom>
              <a:blipFill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009ED335-4D5E-4493-963D-C5818C002F80}"/>
                  </a:ext>
                </a:extLst>
              </p:cNvPr>
              <p:cNvSpPr txBox="1"/>
              <p:nvPr/>
            </p:nvSpPr>
            <p:spPr>
              <a:xfrm>
                <a:off x="1004533" y="4191000"/>
                <a:ext cx="11184292" cy="481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nary>
                              <m:naryPr>
                                <m:chr m:val="∏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>
                                                <a:latin typeface="Cambria Math" panose="02040503050406030204" pitchFamily="18" charset="0"/>
                                              </a:rPr>
                                              <m:t>t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>
                                                <a:latin typeface="Cambria Math" panose="02040503050406030204" pitchFamily="18" charset="0"/>
                                              </a:rPr>
                                              <m:t>i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>
                                                <a:latin typeface="Cambria Math" panose="02040503050406030204" pitchFamily="18" charset="0"/>
                                              </a:rPr>
                                              <m:t>d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>
                                                <a:latin typeface="Cambria Math" panose="02040503050406030204" pitchFamily="18" charset="0"/>
                                              </a:rPr>
                                              <m:t>i</m:t>
                                            </m:r>
                                          </m:sub>
                                        </m:sSub>
                                        <m: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W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m:rPr>
                                        <m:nor/>
                                      </m:rPr>
                                      <a:rPr lang="en-US" sz="2400" dirty="0"/>
                                      <m:t>  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nary>
                          </m:e>
                        </m:func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009ED335-4D5E-4493-963D-C5818C002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533" y="4191000"/>
                <a:ext cx="11184292" cy="4818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4A621A6D-ADB4-45D4-8B8F-AEC62FAE4A4F}"/>
                  </a:ext>
                </a:extLst>
              </p:cNvPr>
              <p:cNvSpPr txBox="1"/>
              <p:nvPr/>
            </p:nvSpPr>
            <p:spPr>
              <a:xfrm>
                <a:off x="1004533" y="5021512"/>
                <a:ext cx="11184292" cy="482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>
                                                <a:latin typeface="Cambria Math" panose="02040503050406030204" pitchFamily="18" charset="0"/>
                                              </a:rPr>
                                              <m:t>t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>
                                                <a:latin typeface="Cambria Math" panose="02040503050406030204" pitchFamily="18" charset="0"/>
                                              </a:rPr>
                                              <m:t>i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>
                                                <a:latin typeface="Cambria Math" panose="02040503050406030204" pitchFamily="18" charset="0"/>
                                              </a:rPr>
                                              <m:t>d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>
                                                <a:latin typeface="Cambria Math" panose="02040503050406030204" pitchFamily="18" charset="0"/>
                                              </a:rPr>
                                              <m:t>i</m:t>
                                            </m:r>
                                          </m:sub>
                                        </m:sSub>
                                        <m: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W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func>
                          </m:e>
                        </m:nary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4A621A6D-ADB4-45D4-8B8F-AEC62FAE4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533" y="5021512"/>
                <a:ext cx="11184292" cy="4821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6FFBB019-3915-40E8-9717-07144B812BC3}"/>
                  </a:ext>
                </a:extLst>
              </p:cNvPr>
              <p:cNvSpPr txBox="1"/>
              <p:nvPr/>
            </p:nvSpPr>
            <p:spPr>
              <a:xfrm>
                <a:off x="150812" y="5566570"/>
                <a:ext cx="10972800" cy="113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400">
                                                  <a:latin typeface="Cambria Math" panose="02040503050406030204" pitchFamily="18" charset="0"/>
                                                </a:rPr>
                                                <m:t>t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400">
                                                  <a:latin typeface="Cambria Math" panose="02040503050406030204" pitchFamily="18" charset="0"/>
                                                </a:rPr>
                                                <m:t>i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400">
                                                  <a:latin typeface="Cambria Math" panose="02040503050406030204" pitchFamily="18" charset="0"/>
                                                </a:rPr>
                                                <m:t>d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400">
                                                  <a:latin typeface="Cambria Math" panose="02040503050406030204" pitchFamily="18" charset="0"/>
                                                </a:rPr>
                                                <m:t>i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W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func>
                            </m:e>
                          </m:nary>
                        </m:e>
                      </m:func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6FFBB019-3915-40E8-9717-07144B812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12" y="5566570"/>
                <a:ext cx="10972800" cy="11308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74DA88C7-DFCE-4643-BD20-195101E493F2}"/>
              </a:ext>
            </a:extLst>
          </p:cNvPr>
          <p:cNvCxnSpPr>
            <a:cxnSpLocks/>
          </p:cNvCxnSpPr>
          <p:nvPr/>
        </p:nvCxnSpPr>
        <p:spPr>
          <a:xfrm flipV="1">
            <a:off x="9294812" y="5484027"/>
            <a:ext cx="838200" cy="1219199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A678A679-FB97-45DC-960F-5DAAFEF9848A}"/>
              </a:ext>
            </a:extLst>
          </p:cNvPr>
          <p:cNvCxnSpPr>
            <a:cxnSpLocks/>
          </p:cNvCxnSpPr>
          <p:nvPr/>
        </p:nvCxnSpPr>
        <p:spPr>
          <a:xfrm flipV="1">
            <a:off x="6279575" y="5562311"/>
            <a:ext cx="634208" cy="970402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2E3B730-8D44-49D6-BE90-6DB7AF32223F}"/>
              </a:ext>
            </a:extLst>
          </p:cNvPr>
          <p:cNvCxnSpPr>
            <a:cxnSpLocks/>
          </p:cNvCxnSpPr>
          <p:nvPr/>
        </p:nvCxnSpPr>
        <p:spPr>
          <a:xfrm>
            <a:off x="4075112" y="2183650"/>
            <a:ext cx="0" cy="48335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DFAD25-ECB8-4087-B66F-815A5FEC4C22}"/>
                  </a:ext>
                </a:extLst>
              </p:cNvPr>
              <p:cNvSpPr txBox="1"/>
              <p:nvPr/>
            </p:nvSpPr>
            <p:spPr>
              <a:xfrm>
                <a:off x="3562304" y="2206778"/>
                <a:ext cx="54345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𝑴𝒐𝒅𝒆𝒍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𝒊𝒏𝒅𝒆𝒆𝒅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𝒎𝒆𝒂𝒏𝒔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𝒐𝒖𝒓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𝒘𝒆𝒊𝒈𝒉𝒕𝒔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DFAD25-ECB8-4087-B66F-815A5FEC4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304" y="2206778"/>
                <a:ext cx="5434542" cy="369332"/>
              </a:xfrm>
              <a:prstGeom prst="rect">
                <a:avLst/>
              </a:prstGeom>
              <a:blipFill>
                <a:blip r:embed="rId8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935A3F0F-340B-4795-9B50-9F64A63912FF}"/>
              </a:ext>
            </a:extLst>
          </p:cNvPr>
          <p:cNvCxnSpPr/>
          <p:nvPr/>
        </p:nvCxnSpPr>
        <p:spPr>
          <a:xfrm rot="5400000" flipH="1" flipV="1">
            <a:off x="9723235" y="4103318"/>
            <a:ext cx="1810155" cy="990600"/>
          </a:xfrm>
          <a:prstGeom prst="curvedConnector3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A96E6D1-2A31-4DFA-A584-F947F4230901}"/>
                  </a:ext>
                </a:extLst>
              </p:cNvPr>
              <p:cNvSpPr txBox="1"/>
              <p:nvPr/>
            </p:nvSpPr>
            <p:spPr>
              <a:xfrm>
                <a:off x="8059997" y="2473405"/>
                <a:ext cx="472068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𝒂𝒓𝒆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𝒃𝒐𝒕𝒉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𝒊𝒏𝒅𝒆𝒑𝒆𝒏𝒅𝒆𝒏𝒕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𝒐𝒖𝒓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𝒘𝒆𝒊𝒈𝒉𝒕𝒔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𝑰𝒈𝒏𝒐𝒓𝒆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𝒕𝒉𝒆𝒎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𝒅𝒖𝒓𝒊𝒏𝒈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𝑴𝒂𝒙𝒊𝒎𝒊𝒛𝒂𝒕𝒊𝒐𝒏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A96E6D1-2A31-4DFA-A584-F947F4230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997" y="2473405"/>
                <a:ext cx="4720682" cy="1200329"/>
              </a:xfrm>
              <a:prstGeom prst="rect">
                <a:avLst/>
              </a:prstGeom>
              <a:blipFill>
                <a:blip r:embed="rId9"/>
                <a:stretch>
                  <a:fillRect b="-4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440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44" grpId="0" animBg="1"/>
      <p:bldP spid="145" grpId="0"/>
      <p:bldP spid="147" grpId="0"/>
      <p:bldP spid="148" grpId="0"/>
      <p:bldP spid="158" grpId="0"/>
      <p:bldP spid="15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B3E8E3-FCB0-49CB-A410-3CA51F765E4D}"/>
              </a:ext>
            </a:extLst>
          </p:cNvPr>
          <p:cNvSpPr/>
          <p:nvPr/>
        </p:nvSpPr>
        <p:spPr>
          <a:xfrm>
            <a:off x="1446212" y="4495800"/>
            <a:ext cx="10056992" cy="190499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BDA8BC-4426-4246-8464-4607AA453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MAPE and ANNs : Supervised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692B32C2-DABF-4D35-8369-A38416672F2F}"/>
                  </a:ext>
                </a:extLst>
              </p:cNvPr>
              <p:cNvSpPr txBox="1"/>
              <p:nvPr/>
            </p:nvSpPr>
            <p:spPr>
              <a:xfrm>
                <a:off x="-1588" y="1999506"/>
                <a:ext cx="6553200" cy="113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400">
                                                  <a:latin typeface="Cambria Math" panose="02040503050406030204" pitchFamily="18" charset="0"/>
                                                </a:rPr>
                                                <m:t>t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400">
                                                  <a:latin typeface="Cambria Math" panose="02040503050406030204" pitchFamily="18" charset="0"/>
                                                </a:rPr>
                                                <m:t>i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400">
                                                  <a:latin typeface="Cambria Math" panose="02040503050406030204" pitchFamily="18" charset="0"/>
                                                </a:rPr>
                                                <m:t>d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400">
                                                  <a:latin typeface="Cambria Math" panose="02040503050406030204" pitchFamily="18" charset="0"/>
                                                </a:rPr>
                                                <m:t>i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W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func>
                            </m:e>
                          </m:nary>
                        </m:e>
                      </m:func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692B32C2-DABF-4D35-8369-A38416672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88" y="1999506"/>
                <a:ext cx="6553200" cy="11308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A7C6F9-2529-49CE-B49B-8955E9EEBC38}"/>
                  </a:ext>
                </a:extLst>
              </p:cNvPr>
              <p:cNvSpPr txBox="1"/>
              <p:nvPr/>
            </p:nvSpPr>
            <p:spPr>
              <a:xfrm>
                <a:off x="4436320" y="3072354"/>
                <a:ext cx="3276600" cy="732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A7C6F9-2529-49CE-B49B-8955E9EEB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320" y="3072354"/>
                <a:ext cx="3276600" cy="732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6E8A455B-C355-4A72-B1C7-FDB4472A4329}"/>
              </a:ext>
            </a:extLst>
          </p:cNvPr>
          <p:cNvCxnSpPr>
            <a:cxnSpLocks/>
          </p:cNvCxnSpPr>
          <p:nvPr/>
        </p:nvCxnSpPr>
        <p:spPr>
          <a:xfrm>
            <a:off x="7594145" y="3546432"/>
            <a:ext cx="780899" cy="1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CBF3268D-B841-4AAC-B200-893DED2E2617}"/>
                  </a:ext>
                </a:extLst>
              </p:cNvPr>
              <p:cNvSpPr txBox="1"/>
              <p:nvPr/>
            </p:nvSpPr>
            <p:spPr>
              <a:xfrm>
                <a:off x="7389812" y="2939393"/>
                <a:ext cx="11895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 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CBF3268D-B841-4AAC-B200-893DED2E2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812" y="2939393"/>
                <a:ext cx="1189566" cy="461665"/>
              </a:xfrm>
              <a:prstGeom prst="rect">
                <a:avLst/>
              </a:prstGeom>
              <a:blipFill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BA21A137-36C0-4280-A6D5-51A79F19D032}"/>
                  </a:ext>
                </a:extLst>
              </p:cNvPr>
              <p:cNvSpPr txBox="1"/>
              <p:nvPr/>
            </p:nvSpPr>
            <p:spPr>
              <a:xfrm>
                <a:off x="8302321" y="3303742"/>
                <a:ext cx="3813781" cy="836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−(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BA21A137-36C0-4280-A6D5-51A79F19D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321" y="3303742"/>
                <a:ext cx="3813781" cy="836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Right Brace 183">
            <a:extLst>
              <a:ext uri="{FF2B5EF4-FFF2-40B4-BE49-F238E27FC236}">
                <a16:creationId xmlns:a16="http://schemas.microsoft.com/office/drawing/2014/main" id="{60CCBD89-A84F-4775-AFE2-EF52919CD00B}"/>
              </a:ext>
            </a:extLst>
          </p:cNvPr>
          <p:cNvSpPr/>
          <p:nvPr/>
        </p:nvSpPr>
        <p:spPr>
          <a:xfrm rot="5400000">
            <a:off x="5739985" y="2388775"/>
            <a:ext cx="158219" cy="1007832"/>
          </a:xfrm>
          <a:prstGeom prst="righ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92E4C0D4-5ACC-44DD-99EE-E16ACA039FF9}"/>
                  </a:ext>
                </a:extLst>
              </p:cNvPr>
              <p:cNvSpPr txBox="1"/>
              <p:nvPr/>
            </p:nvSpPr>
            <p:spPr>
              <a:xfrm>
                <a:off x="2284412" y="4620257"/>
                <a:ext cx="7924800" cy="1650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 −</m:t>
                          </m:r>
                          <m:r>
                            <a:rPr lang="en-US" sz="36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r>
                            <a:rPr lang="en-US" sz="36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e>
                              <m:r>
                                <a:rPr lang="en-US" sz="36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sz="36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6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3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6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  <m:d>
                                        <m:dPr>
                                          <m:ctrlPr>
                                            <a:rPr lang="en-US" sz="3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6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360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t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360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i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6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360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d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360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i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360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60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W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92E4C0D4-5ACC-44DD-99EE-E16ACA039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12" y="4620257"/>
                <a:ext cx="7924800" cy="16500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E0F73E66-DDC7-4A57-B556-36CDE9C48900}"/>
              </a:ext>
            </a:extLst>
          </p:cNvPr>
          <p:cNvCxnSpPr>
            <a:cxnSpLocks/>
          </p:cNvCxnSpPr>
          <p:nvPr/>
        </p:nvCxnSpPr>
        <p:spPr>
          <a:xfrm flipV="1">
            <a:off x="5315178" y="1918535"/>
            <a:ext cx="838200" cy="1219199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DB81BCB4-48E4-4EEF-9D72-18C6747893DC}"/>
              </a:ext>
            </a:extLst>
          </p:cNvPr>
          <p:cNvCxnSpPr>
            <a:cxnSpLocks/>
          </p:cNvCxnSpPr>
          <p:nvPr/>
        </p:nvCxnSpPr>
        <p:spPr>
          <a:xfrm flipV="1">
            <a:off x="6381979" y="2362200"/>
            <a:ext cx="779233" cy="202717"/>
          </a:xfrm>
          <a:prstGeom prst="curvedConnector3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C63EE1-2E53-42F2-8682-2027C302B98F}"/>
                  </a:ext>
                </a:extLst>
              </p:cNvPr>
              <p:cNvSpPr txBox="1"/>
              <p:nvPr/>
            </p:nvSpPr>
            <p:spPr>
              <a:xfrm>
                <a:off x="6551612" y="2161227"/>
                <a:ext cx="54345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𝑪𝒂𝒏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𝒃𝒆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𝒖𝒔𝒆𝒅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𝒓𝒆𝒈𝒖𝒍𝒂𝒓𝒊𝒛𝒊𝒏𝒈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i="0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𝐭𝐨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𝐚𝐯𝐨𝐢𝐝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𝐨𝐯𝐞𝐫𝐟𝐢𝐭𝐭𝐢𝐧𝐠</m:t>
                      </m:r>
                    </m:oMath>
                  </m:oMathPara>
                </a14:m>
                <a:endParaRPr lang="en-US" b="1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C63EE1-2E53-42F2-8682-2027C302B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612" y="2161227"/>
                <a:ext cx="5434542" cy="646331"/>
              </a:xfrm>
              <a:prstGeom prst="rect">
                <a:avLst/>
              </a:prstGeom>
              <a:blipFill>
                <a:blip r:embed="rId7"/>
                <a:stretch>
                  <a:fillRect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580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182" grpId="0"/>
      <p:bldP spid="183" grpId="0"/>
      <p:bldP spid="184" grpId="0" animBg="1"/>
      <p:bldP spid="194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B1F69-CC6E-4390-ADAE-EBD2A44AD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2" y="2209800"/>
            <a:ext cx="10210800" cy="293251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i="1" u="sng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Binary Cross-Entropy Error Function</a:t>
            </a:r>
            <a:br>
              <a:rPr lang="en-US" sz="60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60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The Derivation</a:t>
            </a:r>
          </a:p>
        </p:txBody>
      </p:sp>
    </p:spTree>
    <p:extLst>
      <p:ext uri="{BB962C8B-B14F-4D97-AF65-F5344CB8AC3E}">
        <p14:creationId xmlns:p14="http://schemas.microsoft.com/office/powerpoint/2010/main" val="55890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676EE-9080-4507-AB75-4C92B6B0C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the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30F74-07B7-41C9-A792-23FA41BB0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622" y="2194561"/>
            <a:ext cx="10817582" cy="44348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an Artificial Neural Network (ANN)?</a:t>
            </a:r>
          </a:p>
          <a:p>
            <a:endParaRPr lang="en-US" dirty="0"/>
          </a:p>
          <a:p>
            <a:r>
              <a:rPr lang="en-US" dirty="0"/>
              <a:t>What is a Perceptron?</a:t>
            </a:r>
          </a:p>
          <a:p>
            <a:endParaRPr lang="en-US" dirty="0"/>
          </a:p>
          <a:p>
            <a:r>
              <a:rPr lang="en-US" dirty="0"/>
              <a:t>Bayes’ Rule and Birth of Error Functions (with Derivations)</a:t>
            </a:r>
          </a:p>
          <a:p>
            <a:endParaRPr lang="en-US" dirty="0"/>
          </a:p>
          <a:p>
            <a:r>
              <a:rPr lang="en-US" dirty="0"/>
              <a:t>The Birth of Binary-Cross Entropy Function (with Derivations)</a:t>
            </a:r>
          </a:p>
          <a:p>
            <a:endParaRPr lang="en-US" dirty="0"/>
          </a:p>
          <a:p>
            <a:r>
              <a:rPr lang="en-US" dirty="0"/>
              <a:t>Forward Pass and Backward Pass in a Binary Classifier</a:t>
            </a:r>
          </a:p>
          <a:p>
            <a:endParaRPr lang="en-US" dirty="0"/>
          </a:p>
          <a:p>
            <a:r>
              <a:rPr lang="en-US" dirty="0"/>
              <a:t>A Demo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32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65BB9-82EF-49D6-9891-F9474E39C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5612" y="639314"/>
            <a:ext cx="8608358" cy="1293028"/>
          </a:xfrm>
        </p:spPr>
        <p:txBody>
          <a:bodyPr/>
          <a:lstStyle/>
          <a:p>
            <a:pPr algn="ctr"/>
            <a:r>
              <a:rPr lang="en-US" dirty="0"/>
              <a:t>Binary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E744C0-0D1E-4C35-8F17-C6D28752F3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We have 2 classes: Positive and Negative</a:t>
                </a:r>
              </a:p>
              <a:p>
                <a:endParaRPr lang="en-US" dirty="0"/>
              </a:p>
              <a:p>
                <a:r>
                  <a:rPr lang="en-US" dirty="0"/>
                  <a:t>Binary Classification: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rgbClr val="FFC000"/>
                    </a:solidFill>
                  </a:rPr>
                  <a:t> </a:t>
                </a:r>
                <a:r>
                  <a:rPr lang="en-US" dirty="0"/>
                  <a:t>means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C000"/>
                    </a:solidFill>
                  </a:rPr>
                  <a:t> </a:t>
                </a:r>
                <a:r>
                  <a:rPr lang="en-US" dirty="0"/>
                  <a:t>belongs to the </a:t>
                </a:r>
                <a:r>
                  <a:rPr lang="en-US" b="1" u="sng" dirty="0">
                    <a:solidFill>
                      <a:srgbClr val="FFC000"/>
                    </a:solidFill>
                  </a:rPr>
                  <a:t>positive</a:t>
                </a:r>
                <a:r>
                  <a:rPr lang="en-US" dirty="0"/>
                  <a:t> class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rgbClr val="FFC000"/>
                    </a:solidFill>
                  </a:rPr>
                  <a:t> </a:t>
                </a:r>
                <a:r>
                  <a:rPr lang="en-US" dirty="0"/>
                  <a:t>means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belongs to the </a:t>
                </a:r>
                <a:r>
                  <a:rPr lang="en-US" b="1" u="sng" dirty="0">
                    <a:solidFill>
                      <a:srgbClr val="FFC000"/>
                    </a:solidFill>
                  </a:rPr>
                  <a:t>negative</a:t>
                </a:r>
                <a:r>
                  <a:rPr lang="en-US" dirty="0"/>
                  <a:t> class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Artificial Neural Networks (ANNs):</a:t>
                </a:r>
                <a:r>
                  <a:rPr lang="fa-IR" dirty="0"/>
                  <a:t> </a:t>
                </a:r>
                <a:r>
                  <a:rPr lang="en-US" dirty="0"/>
                  <a:t> Probabilistic approach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</a:p>
              <a:p>
                <a:pPr lvl="2"/>
                <a:r>
                  <a:rPr lang="en-US" dirty="0">
                    <a:sym typeface="Wingdings" panose="05000000000000000000" pitchFamily="2" charset="2"/>
                  </a:rPr>
                  <a:t>ANN computes the probability of the </a:t>
                </a:r>
                <a:r>
                  <a:rPr lang="en-US" b="1" u="sng" dirty="0">
                    <a:solidFill>
                      <a:srgbClr val="FFC000"/>
                    </a:solidFill>
                    <a:sym typeface="Wingdings" panose="05000000000000000000" pitchFamily="2" charset="2"/>
                  </a:rPr>
                  <a:t>Positive Class</a:t>
                </a:r>
                <a:r>
                  <a:rPr lang="en-US" dirty="0">
                    <a:sym typeface="Wingdings" panose="05000000000000000000" pitchFamily="2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=1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Could a linear model work? Say,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r>
                  <a:rPr lang="en-US" b="1" dirty="0">
                    <a:sym typeface="Wingdings" panose="05000000000000000000" pitchFamily="2" charset="2"/>
                  </a:rPr>
                  <a:t>Not Bounded!</a:t>
                </a:r>
              </a:p>
              <a:p>
                <a:pPr lvl="2"/>
                <a:endParaRPr lang="en-US" b="1" dirty="0">
                  <a:sym typeface="Wingdings" panose="05000000000000000000" pitchFamily="2" charset="2"/>
                </a:endParaRPr>
              </a:p>
              <a:p>
                <a:pPr marL="548640" lvl="2" indent="0" algn="ctr">
                  <a:buNone/>
                </a:pPr>
                <a:r>
                  <a:rPr lang="en-US" sz="2400" b="1" dirty="0"/>
                  <a:t>We need a </a:t>
                </a:r>
                <a:r>
                  <a:rPr lang="en-US" sz="2400" b="1" dirty="0" err="1"/>
                  <a:t>Squasher</a:t>
                </a:r>
                <a:r>
                  <a:rPr lang="en-US" sz="2400" b="1" dirty="0"/>
                  <a:t>!</a:t>
                </a:r>
              </a:p>
              <a:p>
                <a:pPr marL="27432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E744C0-0D1E-4C35-8F17-C6D28752F3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0" t="-2727" b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51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BD40496E-14A4-4C30-9DCD-2A0D45CEDEE8}"/>
              </a:ext>
            </a:extLst>
          </p:cNvPr>
          <p:cNvSpPr/>
          <p:nvPr/>
        </p:nvSpPr>
        <p:spPr>
          <a:xfrm>
            <a:off x="2203578" y="3546592"/>
            <a:ext cx="559836" cy="52251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773F3A1-CAAF-4C99-9372-C989AB1B0D0C}"/>
              </a:ext>
            </a:extLst>
          </p:cNvPr>
          <p:cNvSpPr/>
          <p:nvPr/>
        </p:nvSpPr>
        <p:spPr>
          <a:xfrm>
            <a:off x="2203578" y="4397831"/>
            <a:ext cx="559836" cy="52251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948B0EA-F1D0-4524-9ED0-129ED98BCE77}"/>
              </a:ext>
            </a:extLst>
          </p:cNvPr>
          <p:cNvSpPr/>
          <p:nvPr/>
        </p:nvSpPr>
        <p:spPr>
          <a:xfrm>
            <a:off x="4311020" y="3557778"/>
            <a:ext cx="559836" cy="52251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F836EA6-35A9-43D1-9F9F-4602A70A01CC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2769636" y="3004457"/>
            <a:ext cx="1541384" cy="8145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7220019-FB82-4E2B-9019-F322A0BE578F}"/>
              </a:ext>
            </a:extLst>
          </p:cNvPr>
          <p:cNvCxnSpPr>
            <a:cxnSpLocks/>
            <a:stCxn id="28" idx="6"/>
            <a:endCxn id="30" idx="2"/>
          </p:cNvCxnSpPr>
          <p:nvPr/>
        </p:nvCxnSpPr>
        <p:spPr>
          <a:xfrm>
            <a:off x="2763414" y="3807849"/>
            <a:ext cx="1547606" cy="11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E3DC1CB-16EA-4DDB-85DD-4F3E276FA5BD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 flipV="1">
            <a:off x="2763414" y="3819035"/>
            <a:ext cx="1547606" cy="84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0598AAA-9E5C-41F5-8762-D9F3F43AE3E7}"/>
                  </a:ext>
                </a:extLst>
              </p:cNvPr>
              <p:cNvSpPr txBox="1"/>
              <p:nvPr/>
            </p:nvSpPr>
            <p:spPr>
              <a:xfrm>
                <a:off x="3320109" y="2983468"/>
                <a:ext cx="3359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0598AAA-9E5C-41F5-8762-D9F3F43AE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109" y="2983468"/>
                <a:ext cx="335903" cy="369332"/>
              </a:xfrm>
              <a:prstGeom prst="rect">
                <a:avLst/>
              </a:prstGeom>
              <a:blipFill>
                <a:blip r:embed="rId2"/>
                <a:stretch>
                  <a:fillRect r="-21818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E4B1D0F-9536-406F-8931-99926A7EC1FB}"/>
                  </a:ext>
                </a:extLst>
              </p:cNvPr>
              <p:cNvSpPr txBox="1"/>
              <p:nvPr/>
            </p:nvSpPr>
            <p:spPr>
              <a:xfrm>
                <a:off x="3017671" y="3458759"/>
                <a:ext cx="3359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E4B1D0F-9536-406F-8931-99926A7EC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671" y="3458759"/>
                <a:ext cx="335903" cy="369332"/>
              </a:xfrm>
              <a:prstGeom prst="rect">
                <a:avLst/>
              </a:prstGeom>
              <a:blipFill>
                <a:blip r:embed="rId3"/>
                <a:stretch>
                  <a:fillRect r="-21818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C8D313-4266-422F-AE57-E88166F01B05}"/>
                  </a:ext>
                </a:extLst>
              </p:cNvPr>
              <p:cNvSpPr txBox="1"/>
              <p:nvPr/>
            </p:nvSpPr>
            <p:spPr>
              <a:xfrm>
                <a:off x="2970212" y="4431268"/>
                <a:ext cx="2667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C8D313-4266-422F-AE57-E88166F01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212" y="4431268"/>
                <a:ext cx="266704" cy="369332"/>
              </a:xfrm>
              <a:prstGeom prst="rect">
                <a:avLst/>
              </a:prstGeom>
              <a:blipFill>
                <a:blip r:embed="rId4"/>
                <a:stretch>
                  <a:fillRect r="-5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95EE1E40-8DA9-497D-B73D-961128C07DC5}"/>
              </a:ext>
            </a:extLst>
          </p:cNvPr>
          <p:cNvSpPr txBox="1"/>
          <p:nvPr/>
        </p:nvSpPr>
        <p:spPr>
          <a:xfrm rot="5400000">
            <a:off x="3061988" y="3933271"/>
            <a:ext cx="47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604CF27-39EA-4934-BC37-D0FC5B3DF2A8}"/>
                  </a:ext>
                </a:extLst>
              </p:cNvPr>
              <p:cNvSpPr txBox="1"/>
              <p:nvPr/>
            </p:nvSpPr>
            <p:spPr>
              <a:xfrm>
                <a:off x="1821254" y="2783130"/>
                <a:ext cx="10647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604CF27-39EA-4934-BC37-D0FC5B3DF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254" y="2783130"/>
                <a:ext cx="1064776" cy="369332"/>
              </a:xfrm>
              <a:prstGeom prst="rect">
                <a:avLst/>
              </a:prstGeom>
              <a:blipFill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6D0C57E-6749-4729-AFC6-025EAEE1CBA2}"/>
                  </a:ext>
                </a:extLst>
              </p:cNvPr>
              <p:cNvSpPr txBox="1"/>
              <p:nvPr/>
            </p:nvSpPr>
            <p:spPr>
              <a:xfrm>
                <a:off x="2283664" y="3623183"/>
                <a:ext cx="3359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6D0C57E-6749-4729-AFC6-025EAEE1C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664" y="3623183"/>
                <a:ext cx="335903" cy="369332"/>
              </a:xfrm>
              <a:prstGeom prst="rect">
                <a:avLst/>
              </a:prstGeom>
              <a:blipFill>
                <a:blip r:embed="rId6"/>
                <a:stretch>
                  <a:fillRect r="-7273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EDF7CEF-2250-4A84-83AE-564E4C88C4F6}"/>
                  </a:ext>
                </a:extLst>
              </p:cNvPr>
              <p:cNvSpPr txBox="1"/>
              <p:nvPr/>
            </p:nvSpPr>
            <p:spPr>
              <a:xfrm>
                <a:off x="4918531" y="3809597"/>
                <a:ext cx="12547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𝑆𝑖𝑔𝑚𝑜𝑖𝑑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EDF7CEF-2250-4A84-83AE-564E4C88C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531" y="3809597"/>
                <a:ext cx="1254771" cy="369332"/>
              </a:xfrm>
              <a:prstGeom prst="rect">
                <a:avLst/>
              </a:prstGeom>
              <a:blipFill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1F0A88D-3208-47E1-85A0-1EB0502E7F60}"/>
                  </a:ext>
                </a:extLst>
              </p:cNvPr>
              <p:cNvSpPr txBox="1"/>
              <p:nvPr/>
            </p:nvSpPr>
            <p:spPr>
              <a:xfrm>
                <a:off x="6475412" y="3450222"/>
                <a:ext cx="2176446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1F0A88D-3208-47E1-85A0-1EB0502E7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412" y="3450222"/>
                <a:ext cx="2176446" cy="6173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19BE535-690D-4D34-9433-9654EEF22D78}"/>
                  </a:ext>
                </a:extLst>
              </p:cNvPr>
              <p:cNvSpPr txBox="1"/>
              <p:nvPr/>
            </p:nvSpPr>
            <p:spPr>
              <a:xfrm>
                <a:off x="4037012" y="3352800"/>
                <a:ext cx="323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19BE535-690D-4D34-9433-9654EEF22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012" y="3352800"/>
                <a:ext cx="32316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74142BF-1F2D-4C4E-88C5-DDF65A0DFAF6}"/>
                  </a:ext>
                </a:extLst>
              </p:cNvPr>
              <p:cNvSpPr txBox="1"/>
              <p:nvPr/>
            </p:nvSpPr>
            <p:spPr>
              <a:xfrm>
                <a:off x="2283663" y="4456065"/>
                <a:ext cx="3359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74142BF-1F2D-4C4E-88C5-DDF65A0DF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663" y="4456065"/>
                <a:ext cx="335903" cy="369332"/>
              </a:xfrm>
              <a:prstGeom prst="rect">
                <a:avLst/>
              </a:prstGeom>
              <a:blipFill>
                <a:blip r:embed="rId12"/>
                <a:stretch>
                  <a:fillRect r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B4634BE-E651-454E-B8D8-C712E69AC1AE}"/>
              </a:ext>
            </a:extLst>
          </p:cNvPr>
          <p:cNvCxnSpPr>
            <a:cxnSpLocks/>
          </p:cNvCxnSpPr>
          <p:nvPr/>
        </p:nvCxnSpPr>
        <p:spPr>
          <a:xfrm>
            <a:off x="4877966" y="3829519"/>
            <a:ext cx="1547606" cy="5770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FEF7E06B-46F2-4A49-8898-916023E05E7A}"/>
              </a:ext>
            </a:extLst>
          </p:cNvPr>
          <p:cNvSpPr/>
          <p:nvPr/>
        </p:nvSpPr>
        <p:spPr>
          <a:xfrm>
            <a:off x="1141412" y="3646410"/>
            <a:ext cx="897288" cy="343119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492FA58B-DBDA-43D9-8DB4-B35E7AE24846}"/>
              </a:ext>
            </a:extLst>
          </p:cNvPr>
          <p:cNvSpPr/>
          <p:nvPr/>
        </p:nvSpPr>
        <p:spPr>
          <a:xfrm>
            <a:off x="8732944" y="3626168"/>
            <a:ext cx="1417692" cy="363361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0D83070-BD97-4AB8-A0DB-D867B1A2E336}"/>
              </a:ext>
            </a:extLst>
          </p:cNvPr>
          <p:cNvSpPr txBox="1"/>
          <p:nvPr/>
        </p:nvSpPr>
        <p:spPr>
          <a:xfrm>
            <a:off x="1120360" y="3341159"/>
            <a:ext cx="81728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Input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1E18CC-3BD0-4D69-98AC-1127DECE23AB}"/>
              </a:ext>
            </a:extLst>
          </p:cNvPr>
          <p:cNvSpPr txBox="1"/>
          <p:nvPr/>
        </p:nvSpPr>
        <p:spPr>
          <a:xfrm>
            <a:off x="8437189" y="3352800"/>
            <a:ext cx="186166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Output [0, 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6BFFAA-C7C6-45E0-B5F2-F49684FFD868}"/>
                  </a:ext>
                </a:extLst>
              </p:cNvPr>
              <p:cNvSpPr txBox="1"/>
              <p:nvPr/>
            </p:nvSpPr>
            <p:spPr>
              <a:xfrm>
                <a:off x="10250316" y="3411746"/>
                <a:ext cx="1000659" cy="7414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6BFFAA-C7C6-45E0-B5F2-F49684FFD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0316" y="3411746"/>
                <a:ext cx="1000659" cy="741421"/>
              </a:xfrm>
              <a:prstGeom prst="rect">
                <a:avLst/>
              </a:prstGeom>
              <a:blipFill>
                <a:blip r:embed="rId13"/>
                <a:stretch>
                  <a:fillRect t="-2479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row: Right 49">
            <a:extLst>
              <a:ext uri="{FF2B5EF4-FFF2-40B4-BE49-F238E27FC236}">
                <a16:creationId xmlns:a16="http://schemas.microsoft.com/office/drawing/2014/main" id="{93259D5A-269F-4837-BBD2-A747017A3A72}"/>
              </a:ext>
            </a:extLst>
          </p:cNvPr>
          <p:cNvSpPr/>
          <p:nvPr/>
        </p:nvSpPr>
        <p:spPr>
          <a:xfrm rot="5400000">
            <a:off x="10115413" y="4900895"/>
            <a:ext cx="1417692" cy="363361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FC45CF2-63F0-4C5A-9997-D28A718F0756}"/>
              </a:ext>
            </a:extLst>
          </p:cNvPr>
          <p:cNvSpPr txBox="1"/>
          <p:nvPr/>
        </p:nvSpPr>
        <p:spPr>
          <a:xfrm>
            <a:off x="10824259" y="4719495"/>
            <a:ext cx="137132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Compute Error</a:t>
            </a:r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E07F030E-61FB-4FB3-ACDA-B1569D519005}"/>
              </a:ext>
            </a:extLst>
          </p:cNvPr>
          <p:cNvSpPr/>
          <p:nvPr/>
        </p:nvSpPr>
        <p:spPr>
          <a:xfrm rot="10800000">
            <a:off x="2763414" y="5726206"/>
            <a:ext cx="7902998" cy="409187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DE0A99A-EC8B-423C-9EB0-5F81855B08D0}"/>
              </a:ext>
            </a:extLst>
          </p:cNvPr>
          <p:cNvSpPr txBox="1"/>
          <p:nvPr/>
        </p:nvSpPr>
        <p:spPr>
          <a:xfrm>
            <a:off x="5646257" y="6176145"/>
            <a:ext cx="202912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Back-Propagation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570E7A-B836-43E2-8616-890D6AFD8C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263" y="2268918"/>
            <a:ext cx="1861665" cy="123917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4" name="Title 1">
            <a:extLst>
              <a:ext uri="{FF2B5EF4-FFF2-40B4-BE49-F238E27FC236}">
                <a16:creationId xmlns:a16="http://schemas.microsoft.com/office/drawing/2014/main" id="{56AB5442-698B-4FDF-A160-D59A956F347C}"/>
              </a:ext>
            </a:extLst>
          </p:cNvPr>
          <p:cNvSpPr txBox="1">
            <a:spLocks/>
          </p:cNvSpPr>
          <p:nvPr/>
        </p:nvSpPr>
        <p:spPr>
          <a:xfrm>
            <a:off x="4265612" y="639314"/>
            <a:ext cx="8608358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99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Binary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67532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67" grpId="0" animBg="1"/>
      <p:bldP spid="34" grpId="0"/>
      <p:bldP spid="4" grpId="0"/>
      <p:bldP spid="50" grpId="0" animBg="1"/>
      <p:bldP spid="51" grpId="0"/>
      <p:bldP spid="52" grpId="0" animBg="1"/>
      <p:bldP spid="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0DDF78-58E6-4B5F-8D03-8EB00E6EF3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output of our ANN is probability. Let’s denote: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belongs to the Positive class (i.e.,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belongs to the Negative class (i.e.,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0DDF78-58E6-4B5F-8D03-8EB00E6EF3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3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1B8C43C-5D29-4B4B-B069-178E6A736AC2}"/>
                  </a:ext>
                </a:extLst>
              </p:cNvPr>
              <p:cNvSpPr/>
              <p:nvPr/>
            </p:nvSpPr>
            <p:spPr>
              <a:xfrm>
                <a:off x="2894012" y="3824470"/>
                <a:ext cx="6172200" cy="1053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            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1B8C43C-5D29-4B4B-B069-178E6A736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012" y="3824470"/>
                <a:ext cx="6172200" cy="10534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87DA1C0E-DFC4-497E-BF6B-C551F46C7C01}"/>
              </a:ext>
            </a:extLst>
          </p:cNvPr>
          <p:cNvSpPr/>
          <p:nvPr/>
        </p:nvSpPr>
        <p:spPr>
          <a:xfrm rot="5400000" flipV="1">
            <a:off x="5628939" y="5152162"/>
            <a:ext cx="653330" cy="257334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63B9FA4-8AE1-4C27-8FA9-2A53E73ED9E3}"/>
                  </a:ext>
                </a:extLst>
              </p:cNvPr>
              <p:cNvSpPr txBox="1"/>
              <p:nvPr/>
            </p:nvSpPr>
            <p:spPr>
              <a:xfrm>
                <a:off x="3379171" y="5683694"/>
                <a:ext cx="5410200" cy="564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b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(1 −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63B9FA4-8AE1-4C27-8FA9-2A53E73ED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171" y="5683694"/>
                <a:ext cx="5410200" cy="5647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Bent-Up 8">
            <a:extLst>
              <a:ext uri="{FF2B5EF4-FFF2-40B4-BE49-F238E27FC236}">
                <a16:creationId xmlns:a16="http://schemas.microsoft.com/office/drawing/2014/main" id="{6514538E-392B-4878-A5B4-0A7170A76AEB}"/>
              </a:ext>
            </a:extLst>
          </p:cNvPr>
          <p:cNvSpPr/>
          <p:nvPr/>
        </p:nvSpPr>
        <p:spPr>
          <a:xfrm>
            <a:off x="8380412" y="5560433"/>
            <a:ext cx="2133599" cy="564706"/>
          </a:xfrm>
          <a:prstGeom prst="bentUp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5F069-FF03-4024-B3C2-CFA145895059}"/>
              </a:ext>
            </a:extLst>
          </p:cNvPr>
          <p:cNvSpPr txBox="1"/>
          <p:nvPr/>
        </p:nvSpPr>
        <p:spPr>
          <a:xfrm>
            <a:off x="8823240" y="4791195"/>
            <a:ext cx="29718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/>
              <a:t>Bernoulli Distribution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F3F90A6-29B5-4D66-B577-C8458ADE057B}"/>
              </a:ext>
            </a:extLst>
          </p:cNvPr>
          <p:cNvSpPr txBox="1">
            <a:spLocks/>
          </p:cNvSpPr>
          <p:nvPr/>
        </p:nvSpPr>
        <p:spPr>
          <a:xfrm>
            <a:off x="4265612" y="639314"/>
            <a:ext cx="8608358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99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Binary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13511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A443F5-5B94-441E-8832-2C5981C52AFE}"/>
                  </a:ext>
                </a:extLst>
              </p:cNvPr>
              <p:cNvSpPr txBox="1"/>
              <p:nvPr/>
            </p:nvSpPr>
            <p:spPr>
              <a:xfrm>
                <a:off x="-382588" y="979391"/>
                <a:ext cx="5410200" cy="564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b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(1 −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A443F5-5B94-441E-8832-2C5981C52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2588" y="979391"/>
                <a:ext cx="5410200" cy="5647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A14626-5AE2-4CAB-97FC-2FF5FBC00894}"/>
                  </a:ext>
                </a:extLst>
              </p:cNvPr>
              <p:cNvSpPr txBox="1"/>
              <p:nvPr/>
            </p:nvSpPr>
            <p:spPr>
              <a:xfrm>
                <a:off x="0" y="1850648"/>
                <a:ext cx="9294812" cy="1303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  <m:d>
                                        <m:dPr>
                                          <m:ctrlP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8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t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8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i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8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d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8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i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W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[</m:t>
                                      </m:r>
                                      <m:sSubSup>
                                        <m:sSub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p>
                                      </m:sSubSup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(1 −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]</m:t>
                                      </m:r>
                                    </m:e>
                                  </m:func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A14626-5AE2-4CAB-97FC-2FF5FBC00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50648"/>
                <a:ext cx="9294812" cy="13038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042CF845-8E13-434D-9C7C-EFD9FAD083E1}"/>
              </a:ext>
            </a:extLst>
          </p:cNvPr>
          <p:cNvSpPr txBox="1">
            <a:spLocks/>
          </p:cNvSpPr>
          <p:nvPr/>
        </p:nvSpPr>
        <p:spPr>
          <a:xfrm>
            <a:off x="4265612" y="639314"/>
            <a:ext cx="8608358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99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Binary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C7FA79-73E8-4517-84BD-E242CA86D77B}"/>
                  </a:ext>
                </a:extLst>
              </p:cNvPr>
              <p:cNvSpPr txBox="1"/>
              <p:nvPr/>
            </p:nvSpPr>
            <p:spPr>
              <a:xfrm>
                <a:off x="4494212" y="3202927"/>
                <a:ext cx="4386068" cy="1303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func>
                                <m:func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bSup>
                                    <m:sSub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bSup>
                                </m:e>
                              </m:func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C7FA79-73E8-4517-84BD-E242CA86D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212" y="3202927"/>
                <a:ext cx="4386068" cy="13038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A98D1CBB-8C4E-4FF1-BABF-2F5CF19BD800}"/>
                  </a:ext>
                </a:extLst>
              </p:cNvPr>
              <p:cNvSpPr/>
              <p:nvPr/>
            </p:nvSpPr>
            <p:spPr>
              <a:xfrm>
                <a:off x="2970212" y="4590377"/>
                <a:ext cx="6858000" cy="2177963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</m:fName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sz="2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2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2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p>
                            <m:e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800" b="1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𝐥𝐧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2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sSub>
                                    <m:sSubPr>
                                      <m:ctrlPr>
                                        <a:rPr lang="en-US" sz="2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b>
                                      <m:r>
                                        <a:rPr lang="en-US" sz="2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1400" b="1" dirty="0">
                  <a:solidFill>
                    <a:schemeClr val="bg1"/>
                  </a:solidFill>
                </a:endParaRPr>
              </a:p>
              <a:p>
                <a:pPr algn="ctr"/>
                <a:endParaRPr lang="en-US" sz="1400" b="1" dirty="0"/>
              </a:p>
            </p:txBody>
          </p:sp>
        </mc:Choice>
        <mc:Fallback xmlns="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A98D1CBB-8C4E-4FF1-BABF-2F5CF19BD8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212" y="4590377"/>
                <a:ext cx="6858000" cy="217796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70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FB810-5188-41D1-8587-0B170C26F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060" y="254437"/>
            <a:ext cx="8608358" cy="1293028"/>
          </a:xfrm>
        </p:spPr>
        <p:txBody>
          <a:bodyPr/>
          <a:lstStyle/>
          <a:p>
            <a:r>
              <a:rPr lang="en-US" dirty="0"/>
              <a:t>Forward pass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61F8797-F456-414A-A740-5C5742AC2EC2}"/>
              </a:ext>
            </a:extLst>
          </p:cNvPr>
          <p:cNvSpPr/>
          <p:nvPr/>
        </p:nvSpPr>
        <p:spPr>
          <a:xfrm>
            <a:off x="1283623" y="2257885"/>
            <a:ext cx="559836" cy="52251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2654C22-161F-4186-A484-1A54215D9BE5}"/>
              </a:ext>
            </a:extLst>
          </p:cNvPr>
          <p:cNvSpPr/>
          <p:nvPr/>
        </p:nvSpPr>
        <p:spPr>
          <a:xfrm>
            <a:off x="1277401" y="3061277"/>
            <a:ext cx="559836" cy="52251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B29A54-62D9-4D63-9E1A-A179BF8CFDB4}"/>
              </a:ext>
            </a:extLst>
          </p:cNvPr>
          <p:cNvSpPr/>
          <p:nvPr/>
        </p:nvSpPr>
        <p:spPr>
          <a:xfrm>
            <a:off x="3384843" y="3072463"/>
            <a:ext cx="559836" cy="52251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E7AE1F9-A6E6-4A6D-AFDD-F3CAFBF8B44D}"/>
              </a:ext>
            </a:extLst>
          </p:cNvPr>
          <p:cNvCxnSpPr>
            <a:stCxn id="4" idx="6"/>
            <a:endCxn id="7" idx="2"/>
          </p:cNvCxnSpPr>
          <p:nvPr/>
        </p:nvCxnSpPr>
        <p:spPr>
          <a:xfrm>
            <a:off x="1843459" y="2519142"/>
            <a:ext cx="1541384" cy="8145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9B037F-BA7B-46EA-B3E9-ED3D504462FA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>
            <a:off x="1837237" y="3322534"/>
            <a:ext cx="1547606" cy="11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1615D7-4517-4E68-BF00-64E8040DECFB}"/>
                  </a:ext>
                </a:extLst>
              </p:cNvPr>
              <p:cNvSpPr txBox="1"/>
              <p:nvPr/>
            </p:nvSpPr>
            <p:spPr>
              <a:xfrm>
                <a:off x="2393932" y="2498153"/>
                <a:ext cx="3359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1615D7-4517-4E68-BF00-64E8040DE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932" y="2498153"/>
                <a:ext cx="335903" cy="369332"/>
              </a:xfrm>
              <a:prstGeom prst="rect">
                <a:avLst/>
              </a:prstGeom>
              <a:blipFill>
                <a:blip r:embed="rId2"/>
                <a:stretch>
                  <a:fillRect r="-21818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3FA95B-69E7-426E-ABCA-FCEAC1E071B7}"/>
                  </a:ext>
                </a:extLst>
              </p:cNvPr>
              <p:cNvSpPr txBox="1"/>
              <p:nvPr/>
            </p:nvSpPr>
            <p:spPr>
              <a:xfrm>
                <a:off x="2091494" y="2973444"/>
                <a:ext cx="3359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3FA95B-69E7-426E-ABCA-FCEAC1E07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494" y="2973444"/>
                <a:ext cx="335903" cy="369332"/>
              </a:xfrm>
              <a:prstGeom prst="rect">
                <a:avLst/>
              </a:prstGeom>
              <a:blipFill>
                <a:blip r:embed="rId3"/>
                <a:stretch>
                  <a:fillRect r="-21818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30400A-9C75-40C7-BBCD-FDC4F525DF3D}"/>
                  </a:ext>
                </a:extLst>
              </p:cNvPr>
              <p:cNvSpPr txBox="1"/>
              <p:nvPr/>
            </p:nvSpPr>
            <p:spPr>
              <a:xfrm>
                <a:off x="1065212" y="1888553"/>
                <a:ext cx="9204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30400A-9C75-40C7-BBCD-FDC4F525D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212" y="1888553"/>
                <a:ext cx="920449" cy="369332"/>
              </a:xfrm>
              <a:prstGeom prst="rect">
                <a:avLst/>
              </a:prstGeom>
              <a:blipFill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EEC2DE-0F43-40D5-AA86-EEF836D3A19A}"/>
                  </a:ext>
                </a:extLst>
              </p:cNvPr>
              <p:cNvSpPr txBox="1"/>
              <p:nvPr/>
            </p:nvSpPr>
            <p:spPr>
              <a:xfrm>
                <a:off x="1357487" y="3137868"/>
                <a:ext cx="3359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EEC2DE-0F43-40D5-AA86-EEF836D3A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487" y="3137868"/>
                <a:ext cx="335903" cy="369332"/>
              </a:xfrm>
              <a:prstGeom prst="rect">
                <a:avLst/>
              </a:prstGeom>
              <a:blipFill>
                <a:blip r:embed="rId5"/>
                <a:stretch>
                  <a:fillRect r="-7273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B6C426-D853-4B31-91EC-DF908BFDC702}"/>
                  </a:ext>
                </a:extLst>
              </p:cNvPr>
              <p:cNvSpPr txBox="1"/>
              <p:nvPr/>
            </p:nvSpPr>
            <p:spPr>
              <a:xfrm>
                <a:off x="3992354" y="3324282"/>
                <a:ext cx="12547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𝑆𝑖𝑔𝑚𝑜𝑖𝑑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B6C426-D853-4B31-91EC-DF908BFDC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354" y="3324282"/>
                <a:ext cx="1254771" cy="369332"/>
              </a:xfrm>
              <a:prstGeom prst="rect">
                <a:avLst/>
              </a:prstGeom>
              <a:blipFill>
                <a:blip r:embed="rId6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427FC5-9293-4E89-BB6F-BC882497954D}"/>
                  </a:ext>
                </a:extLst>
              </p:cNvPr>
              <p:cNvSpPr txBox="1"/>
              <p:nvPr/>
            </p:nvSpPr>
            <p:spPr>
              <a:xfrm>
                <a:off x="5549235" y="2964907"/>
                <a:ext cx="2176446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427FC5-9293-4E89-BB6F-BC8824979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235" y="2964907"/>
                <a:ext cx="2176446" cy="6173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9B42637-8BBF-4E56-842A-0154D40293F2}"/>
                  </a:ext>
                </a:extLst>
              </p:cNvPr>
              <p:cNvSpPr txBox="1"/>
              <p:nvPr/>
            </p:nvSpPr>
            <p:spPr>
              <a:xfrm>
                <a:off x="3110835" y="2867485"/>
                <a:ext cx="323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9B42637-8BBF-4E56-842A-0154D4029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835" y="2867485"/>
                <a:ext cx="32316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9296B5-6DEC-4766-A83D-F039D9DB19A3}"/>
              </a:ext>
            </a:extLst>
          </p:cNvPr>
          <p:cNvCxnSpPr>
            <a:cxnSpLocks/>
          </p:cNvCxnSpPr>
          <p:nvPr/>
        </p:nvCxnSpPr>
        <p:spPr>
          <a:xfrm>
            <a:off x="3951789" y="3344204"/>
            <a:ext cx="1547606" cy="5770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44237BF6-BA52-4B2A-861E-E4EB319623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14" y="1721824"/>
            <a:ext cx="1721181" cy="1145661"/>
          </a:xfrm>
          <a:prstGeom prst="rect">
            <a:avLst/>
          </a:prstGeom>
          <a:solidFill>
            <a:schemeClr val="tx1"/>
          </a:solidFill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E9CCC74-1D36-4BF3-8450-AE0109814451}"/>
                  </a:ext>
                </a:extLst>
              </p14:cNvPr>
              <p14:cNvContentPartPr/>
              <p14:nvPr/>
            </p14:nvContentPartPr>
            <p14:xfrm>
              <a:off x="1600009" y="1375582"/>
              <a:ext cx="2520" cy="7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E9CCC74-1D36-4BF3-8450-AE010981445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82009" y="1357582"/>
                <a:ext cx="38160" cy="42840"/>
              </a:xfrm>
              <a:prstGeom prst="rect">
                <a:avLst/>
              </a:prstGeom>
            </p:spPr>
          </p:pic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6FF4CA6-7E09-4951-A8A7-30D1031EEDFC}"/>
              </a:ext>
            </a:extLst>
          </p:cNvPr>
          <p:cNvCxnSpPr>
            <a:cxnSpLocks/>
          </p:cNvCxnSpPr>
          <p:nvPr/>
        </p:nvCxnSpPr>
        <p:spPr>
          <a:xfrm>
            <a:off x="7792239" y="3273581"/>
            <a:ext cx="359573" cy="0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1048D6E-D5F8-47A8-89BF-FDCF2FE304A2}"/>
                  </a:ext>
                </a:extLst>
              </p:cNvPr>
              <p:cNvSpPr txBox="1"/>
              <p:nvPr/>
            </p:nvSpPr>
            <p:spPr>
              <a:xfrm>
                <a:off x="8151812" y="3072463"/>
                <a:ext cx="3774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1048D6E-D5F8-47A8-89BF-FDCF2FE30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812" y="3072463"/>
                <a:ext cx="3774036" cy="369332"/>
              </a:xfrm>
              <a:prstGeom prst="rect">
                <a:avLst/>
              </a:prstGeom>
              <a:blipFill>
                <a:blip r:embed="rId12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3C57803-ADE1-403E-A995-DAD5A2315B4C}"/>
                  </a:ext>
                </a:extLst>
              </p:cNvPr>
              <p:cNvSpPr txBox="1"/>
              <p:nvPr/>
            </p:nvSpPr>
            <p:spPr>
              <a:xfrm>
                <a:off x="2125773" y="4751162"/>
                <a:ext cx="83222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𝐸𝑟𝑟𝑜𝑟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3C57803-ADE1-403E-A995-DAD5A2315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773" y="4751162"/>
                <a:ext cx="8322211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E0C8D521-8439-4287-804D-679AB43A5364}"/>
              </a:ext>
            </a:extLst>
          </p:cNvPr>
          <p:cNvCxnSpPr/>
          <p:nvPr/>
        </p:nvCxnSpPr>
        <p:spPr>
          <a:xfrm rot="10800000" flipV="1">
            <a:off x="3275012" y="5257800"/>
            <a:ext cx="1219200" cy="914400"/>
          </a:xfrm>
          <a:prstGeom prst="curvedConnector3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A13858E-2A16-4AE5-8E4B-B310549E6D58}"/>
              </a:ext>
            </a:extLst>
          </p:cNvPr>
          <p:cNvSpPr txBox="1"/>
          <p:nvPr/>
        </p:nvSpPr>
        <p:spPr>
          <a:xfrm>
            <a:off x="274008" y="5909240"/>
            <a:ext cx="3110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Binary Cross-Entropy Error Function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05AA976C-8FF9-49B0-9D1E-549A47A04CFC}"/>
              </a:ext>
            </a:extLst>
          </p:cNvPr>
          <p:cNvSpPr/>
          <p:nvPr/>
        </p:nvSpPr>
        <p:spPr>
          <a:xfrm rot="5400000">
            <a:off x="5244030" y="5104877"/>
            <a:ext cx="176763" cy="762000"/>
          </a:xfrm>
          <a:prstGeom prst="righ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375EFE-1BF5-493F-BC58-4F8F27D1E118}"/>
              </a:ext>
            </a:extLst>
          </p:cNvPr>
          <p:cNvSpPr txBox="1"/>
          <p:nvPr/>
        </p:nvSpPr>
        <p:spPr>
          <a:xfrm>
            <a:off x="274008" y="5907347"/>
            <a:ext cx="3110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Binary Cross-Entropy Error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3844A07-B808-4A80-B561-E3BB35CECD9F}"/>
                  </a:ext>
                </a:extLst>
              </p:cNvPr>
              <p:cNvSpPr txBox="1"/>
              <p:nvPr/>
            </p:nvSpPr>
            <p:spPr>
              <a:xfrm>
                <a:off x="4924644" y="5518166"/>
                <a:ext cx="8550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3844A07-B808-4A80-B561-E3BB35CEC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644" y="5518166"/>
                <a:ext cx="855035" cy="461665"/>
              </a:xfrm>
              <a:prstGeom prst="rect">
                <a:avLst/>
              </a:prstGeom>
              <a:blipFill>
                <a:blip r:embed="rId1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Brace 27">
            <a:extLst>
              <a:ext uri="{FF2B5EF4-FFF2-40B4-BE49-F238E27FC236}">
                <a16:creationId xmlns:a16="http://schemas.microsoft.com/office/drawing/2014/main" id="{64835F7C-3466-4899-A4C1-F5C6B891E1AC}"/>
              </a:ext>
            </a:extLst>
          </p:cNvPr>
          <p:cNvSpPr/>
          <p:nvPr/>
        </p:nvSpPr>
        <p:spPr>
          <a:xfrm rot="5400000">
            <a:off x="8504969" y="4551972"/>
            <a:ext cx="148719" cy="1932387"/>
          </a:xfrm>
          <a:prstGeom prst="righ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C107A4C-1BD1-4BF3-8385-3065C0E195AD}"/>
                  </a:ext>
                </a:extLst>
              </p:cNvPr>
              <p:cNvSpPr txBox="1"/>
              <p:nvPr/>
            </p:nvSpPr>
            <p:spPr>
              <a:xfrm>
                <a:off x="8157658" y="5574259"/>
                <a:ext cx="8550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C107A4C-1BD1-4BF3-8385-3065C0E19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658" y="5574259"/>
                <a:ext cx="855035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272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FB810-5188-41D1-8587-0B170C26F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060" y="254437"/>
            <a:ext cx="8608358" cy="1293028"/>
          </a:xfrm>
        </p:spPr>
        <p:txBody>
          <a:bodyPr/>
          <a:lstStyle/>
          <a:p>
            <a:r>
              <a:rPr lang="en-US" dirty="0"/>
              <a:t>Backward pass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E9CCC74-1D36-4BF3-8450-AE0109814451}"/>
                  </a:ext>
                </a:extLst>
              </p14:cNvPr>
              <p14:cNvContentPartPr/>
              <p14:nvPr/>
            </p14:nvContentPartPr>
            <p14:xfrm>
              <a:off x="1600009" y="1375582"/>
              <a:ext cx="2520" cy="7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E9CCC74-1D36-4BF3-8450-AE010981445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82009" y="1357582"/>
                <a:ext cx="381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41B2AC-3271-49B3-B4D2-6C7AAC77696C}"/>
                  </a:ext>
                </a:extLst>
              </p:cNvPr>
              <p:cNvSpPr txBox="1"/>
              <p:nvPr/>
            </p:nvSpPr>
            <p:spPr>
              <a:xfrm>
                <a:off x="608012" y="1670389"/>
                <a:ext cx="9766610" cy="914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41B2AC-3271-49B3-B4D2-6C7AAC776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2" y="1670389"/>
                <a:ext cx="9766610" cy="91422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C328999-7B88-4C66-AAA4-0C3B8FFD82EB}"/>
                  </a:ext>
                </a:extLst>
              </p:cNvPr>
              <p:cNvSpPr txBox="1"/>
              <p:nvPr/>
            </p:nvSpPr>
            <p:spPr>
              <a:xfrm>
                <a:off x="608012" y="2760568"/>
                <a:ext cx="9028771" cy="914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C328999-7B88-4C66-AAA4-0C3B8FFD8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2" y="2760568"/>
                <a:ext cx="9028771" cy="91422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0DDE397-F3D0-4117-B471-F8E68A45CE93}"/>
              </a:ext>
            </a:extLst>
          </p:cNvPr>
          <p:cNvSpPr/>
          <p:nvPr/>
        </p:nvSpPr>
        <p:spPr>
          <a:xfrm>
            <a:off x="131297" y="4088721"/>
            <a:ext cx="998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altLang="en-US" dirty="0"/>
              <a:t>So the learning rule for both our learnable parameters (i.e., weights) is as follows: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A60E191-64A6-4B48-97E8-E3F7B6279906}"/>
                  </a:ext>
                </a:extLst>
              </p:cNvPr>
              <p:cNvSpPr txBox="1"/>
              <p:nvPr/>
            </p:nvSpPr>
            <p:spPr>
              <a:xfrm>
                <a:off x="455612" y="4730498"/>
                <a:ext cx="9766610" cy="855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×[(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A60E191-64A6-4B48-97E8-E3F7B6279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12" y="4730498"/>
                <a:ext cx="9766610" cy="85504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87D6F28-663C-4A7A-B644-B80591E9E552}"/>
                  </a:ext>
                </a:extLst>
              </p:cNvPr>
              <p:cNvSpPr txBox="1"/>
              <p:nvPr/>
            </p:nvSpPr>
            <p:spPr>
              <a:xfrm>
                <a:off x="61602" y="5585540"/>
                <a:ext cx="9766610" cy="855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87D6F28-663C-4A7A-B644-B80591E9E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2" y="5585540"/>
                <a:ext cx="9766610" cy="85504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70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A6DC055-BC51-41B4-9DD3-51531B9A2406}"/>
              </a:ext>
            </a:extLst>
          </p:cNvPr>
          <p:cNvSpPr/>
          <p:nvPr/>
        </p:nvSpPr>
        <p:spPr>
          <a:xfrm>
            <a:off x="-191294" y="5917106"/>
            <a:ext cx="12571412" cy="969725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2A6781DB-3532-4F63-8D2C-4C2CF63E1A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2" b="18813"/>
          <a:stretch/>
        </p:blipFill>
        <p:spPr>
          <a:xfrm>
            <a:off x="1695317" y="1327598"/>
            <a:ext cx="4856295" cy="2732378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0405C84F-9CAA-4690-AFD6-C3520B1FD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6057" y="3430686"/>
            <a:ext cx="3776460" cy="37931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Bodoni MT" panose="02070603080606020203" pitchFamily="18" charset="0"/>
              </a:rPr>
              <a:t>The Joy of </a:t>
            </a:r>
            <a:r>
              <a:rPr lang="en-US" i="1" dirty="0">
                <a:latin typeface="Bodoni MT" panose="02070603080606020203" pitchFamily="18" charset="0"/>
              </a:rPr>
              <a:t>Finally</a:t>
            </a:r>
            <a:r>
              <a:rPr lang="en-US" dirty="0">
                <a:latin typeface="Bodoni MT" panose="02070603080606020203" pitchFamily="18" charset="0"/>
              </a:rPr>
              <a:t> Learning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FA8220-FDC3-4D4A-BF88-0650C07792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611" y="3582738"/>
            <a:ext cx="455862" cy="4558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25843F-8B04-48F9-9013-E0A25FE50F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611" y="2761784"/>
            <a:ext cx="473931" cy="473931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7545C1C1-5040-4055-AF67-988716C590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4" y="1855168"/>
            <a:ext cx="774082" cy="774082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BA57976F-7228-4A7A-8F8D-6C2D8C766A15}"/>
              </a:ext>
            </a:extLst>
          </p:cNvPr>
          <p:cNvSpPr txBox="1">
            <a:spLocks/>
          </p:cNvSpPr>
          <p:nvPr/>
        </p:nvSpPr>
        <p:spPr>
          <a:xfrm>
            <a:off x="7749212" y="2101461"/>
            <a:ext cx="1752600" cy="2950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63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6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89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51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14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77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40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03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@MLDawn2018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638ED74C-A83F-4DE1-AC74-28828B1F4FD0}"/>
              </a:ext>
            </a:extLst>
          </p:cNvPr>
          <p:cNvSpPr txBox="1">
            <a:spLocks/>
          </p:cNvSpPr>
          <p:nvPr/>
        </p:nvSpPr>
        <p:spPr>
          <a:xfrm>
            <a:off x="7695542" y="2901832"/>
            <a:ext cx="2209626" cy="295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63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6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89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51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14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77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40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03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Mehran Bazargani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0267BA8-391F-42B8-871A-E25B447A67A1}"/>
              </a:ext>
            </a:extLst>
          </p:cNvPr>
          <p:cNvSpPr txBox="1">
            <a:spLocks/>
          </p:cNvSpPr>
          <p:nvPr/>
        </p:nvSpPr>
        <p:spPr>
          <a:xfrm>
            <a:off x="7495236" y="3664459"/>
            <a:ext cx="1752600" cy="295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63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6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89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51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14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77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40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03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ML Dawn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E0FA35C-AB61-4EA0-B379-042EF7B93E45}"/>
              </a:ext>
            </a:extLst>
          </p:cNvPr>
          <p:cNvSpPr txBox="1">
            <a:spLocks/>
          </p:cNvSpPr>
          <p:nvPr/>
        </p:nvSpPr>
        <p:spPr>
          <a:xfrm>
            <a:off x="7749212" y="1420206"/>
            <a:ext cx="2209627" cy="295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63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6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89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51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14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77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40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03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www.mldawn.com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C1B71922-D8D2-4389-B1D9-871D6374FFA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2" b="18813"/>
          <a:stretch/>
        </p:blipFill>
        <p:spPr>
          <a:xfrm>
            <a:off x="7187144" y="1371600"/>
            <a:ext cx="673135" cy="3787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B104E75-0C06-486C-A539-3F43CA326BEF}"/>
              </a:ext>
            </a:extLst>
          </p:cNvPr>
          <p:cNvSpPr txBox="1"/>
          <p:nvPr/>
        </p:nvSpPr>
        <p:spPr>
          <a:xfrm>
            <a:off x="163957" y="6338264"/>
            <a:ext cx="1042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Demo’s Code: https://www.mldawn.com/binary-classification-from-scratch-using-numpy/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6D228B-C14F-43D6-BCDB-920052A31336}"/>
              </a:ext>
            </a:extLst>
          </p:cNvPr>
          <p:cNvSpPr txBox="1"/>
          <p:nvPr/>
        </p:nvSpPr>
        <p:spPr>
          <a:xfrm>
            <a:off x="163957" y="5968798"/>
            <a:ext cx="974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Course Available at: </a:t>
            </a:r>
            <a:r>
              <a:rPr lang="en-US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https://www.mldawn.com/course/the-birth-of-error-functions/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73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8863C-3C7C-41E0-8290-FBFB8A342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212" y="764373"/>
            <a:ext cx="7770992" cy="1293028"/>
          </a:xfrm>
        </p:spPr>
        <p:txBody>
          <a:bodyPr/>
          <a:lstStyle/>
          <a:p>
            <a:r>
              <a:rPr lang="en-US" dirty="0"/>
              <a:t>What is a neural network?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53A2B-EBEA-406E-969A-F417CF65B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ANN is a function approximator!</a:t>
            </a:r>
          </a:p>
          <a:p>
            <a:pPr lvl="1"/>
            <a:r>
              <a:rPr lang="en-US" dirty="0"/>
              <a:t>What is a function?</a:t>
            </a:r>
          </a:p>
          <a:p>
            <a:pPr lvl="1"/>
            <a:r>
              <a:rPr lang="en-US" dirty="0"/>
              <a:t>Examples of functions</a:t>
            </a:r>
            <a:r>
              <a:rPr lang="en-US" b="1" dirty="0"/>
              <a:t>: </a:t>
            </a:r>
            <a:r>
              <a:rPr lang="en-US" i="1" dirty="0"/>
              <a:t>real-valued, discrete-valued, and vector-valued</a:t>
            </a:r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r>
              <a:rPr lang="en-US" dirty="0"/>
              <a:t>Applications of ANNs:</a:t>
            </a:r>
          </a:p>
          <a:p>
            <a:pPr lvl="1"/>
            <a:r>
              <a:rPr lang="en-US" dirty="0"/>
              <a:t>Recognizing hand-written characters</a:t>
            </a:r>
          </a:p>
          <a:p>
            <a:pPr lvl="1"/>
            <a:r>
              <a:rPr lang="en-US" dirty="0"/>
              <a:t>Recognizing spoken words</a:t>
            </a:r>
          </a:p>
          <a:p>
            <a:pPr lvl="1"/>
            <a:r>
              <a:rPr lang="en-US" dirty="0"/>
              <a:t>Recognizing faces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206A323-8E5A-44DE-AD7D-065F2EDBF077}"/>
                  </a:ext>
                </a:extLst>
              </p14:cNvPr>
              <p14:cNvContentPartPr/>
              <p14:nvPr/>
            </p14:nvContentPartPr>
            <p14:xfrm>
              <a:off x="13062670" y="6422532"/>
              <a:ext cx="1044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206A323-8E5A-44DE-AD7D-065F2EDBF0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53670" y="6413892"/>
                <a:ext cx="2808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315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421ADD53-02BF-459C-9D3E-393DF5F83C5B}"/>
              </a:ext>
            </a:extLst>
          </p:cNvPr>
          <p:cNvSpPr txBox="1">
            <a:spLocks/>
          </p:cNvSpPr>
          <p:nvPr/>
        </p:nvSpPr>
        <p:spPr>
          <a:xfrm>
            <a:off x="4062909" y="543075"/>
            <a:ext cx="7770992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99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What is a neural network?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C058688-B4CF-440C-AAC2-C817833749B5}"/>
              </a:ext>
            </a:extLst>
          </p:cNvPr>
          <p:cNvCxnSpPr/>
          <p:nvPr/>
        </p:nvCxnSpPr>
        <p:spPr>
          <a:xfrm>
            <a:off x="1630333" y="3045828"/>
            <a:ext cx="2083297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528CE15-54C1-4C1A-8F48-4ACE78575A69}"/>
              </a:ext>
            </a:extLst>
          </p:cNvPr>
          <p:cNvCxnSpPr/>
          <p:nvPr/>
        </p:nvCxnSpPr>
        <p:spPr>
          <a:xfrm>
            <a:off x="6735733" y="3045828"/>
            <a:ext cx="2083297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A103840-48ED-4185-A85D-FD2A6F9BD0BD}"/>
                  </a:ext>
                </a:extLst>
              </p14:cNvPr>
              <p14:cNvContentPartPr/>
              <p14:nvPr/>
            </p14:nvContentPartPr>
            <p14:xfrm>
              <a:off x="3916333" y="2360028"/>
              <a:ext cx="2418840" cy="12466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A103840-48ED-4185-A85D-FD2A6F9BD0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07333" y="2351028"/>
                <a:ext cx="2436480" cy="12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5D0787-7626-4938-AA82-33C7035AB0ED}"/>
                  </a:ext>
                </a:extLst>
              </p:cNvPr>
              <p:cNvSpPr txBox="1"/>
              <p:nvPr/>
            </p:nvSpPr>
            <p:spPr>
              <a:xfrm>
                <a:off x="4413185" y="2519861"/>
                <a:ext cx="142513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( )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5D0787-7626-4938-AA82-33C7035AB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185" y="2519861"/>
                <a:ext cx="1425136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1331E04-7297-4D74-9F2D-D7A126C74C88}"/>
                  </a:ext>
                </a:extLst>
              </p:cNvPr>
              <p:cNvSpPr txBox="1"/>
              <p:nvPr/>
            </p:nvSpPr>
            <p:spPr>
              <a:xfrm>
                <a:off x="1020733" y="2598647"/>
                <a:ext cx="67120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1331E04-7297-4D74-9F2D-D7A126C74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33" y="2598647"/>
                <a:ext cx="67120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87B2853-A37D-48B9-9090-83AC5A3CBE08}"/>
                  </a:ext>
                </a:extLst>
              </p:cNvPr>
              <p:cNvSpPr txBox="1"/>
              <p:nvPr/>
            </p:nvSpPr>
            <p:spPr>
              <a:xfrm>
                <a:off x="8839744" y="2598646"/>
                <a:ext cx="142513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87B2853-A37D-48B9-9090-83AC5A3CB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744" y="2598646"/>
                <a:ext cx="142513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A73998E-E695-46F9-86F8-6CDB58D12D3A}"/>
              </a:ext>
            </a:extLst>
          </p:cNvPr>
          <p:cNvSpPr txBox="1"/>
          <p:nvPr/>
        </p:nvSpPr>
        <p:spPr>
          <a:xfrm>
            <a:off x="-77788" y="3606708"/>
            <a:ext cx="2979099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aseline="-25000" dirty="0"/>
              <a:t>Image</a:t>
            </a:r>
          </a:p>
          <a:p>
            <a:pPr algn="ctr"/>
            <a:endParaRPr lang="en-US" sz="3200" baseline="-25000" dirty="0"/>
          </a:p>
          <a:p>
            <a:pPr algn="ctr"/>
            <a:r>
              <a:rPr lang="en-US" sz="3200" baseline="-25000" dirty="0"/>
              <a:t>Stock Information</a:t>
            </a:r>
          </a:p>
          <a:p>
            <a:pPr algn="ctr"/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aseline="-25000" dirty="0"/>
              <a:t>Car Information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A62217A-1F86-4E0E-96D8-B915FDAEEA58}"/>
              </a:ext>
            </a:extLst>
          </p:cNvPr>
          <p:cNvSpPr txBox="1"/>
          <p:nvPr/>
        </p:nvSpPr>
        <p:spPr>
          <a:xfrm>
            <a:off x="6722075" y="3805881"/>
            <a:ext cx="59429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Cat / Dog (Prob. Vector)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Price ($) (real-valued)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Number (discrete-valued)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9ACB448-9815-4983-ADF9-5EE4FFCD2334}"/>
                  </a:ext>
                </a:extLst>
              </p:cNvPr>
              <p:cNvSpPr txBox="1"/>
              <p:nvPr/>
            </p:nvSpPr>
            <p:spPr>
              <a:xfrm>
                <a:off x="3710274" y="4327499"/>
                <a:ext cx="3246840" cy="1463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( )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4400" dirty="0"/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sz="4400" dirty="0"/>
              </a:p>
              <a:p>
                <a:pPr algn="ctr"/>
                <a:endParaRPr lang="en-US" sz="4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9ACB448-9815-4983-ADF9-5EE4FFCD2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274" y="4327499"/>
                <a:ext cx="3246840" cy="14631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30A4893-E722-461D-BA15-8481A02C78EA}"/>
                  </a:ext>
                </a:extLst>
              </p14:cNvPr>
              <p14:cNvContentPartPr/>
              <p14:nvPr/>
            </p14:nvContentPartPr>
            <p14:xfrm>
              <a:off x="6177516" y="1960095"/>
              <a:ext cx="720720" cy="6325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30A4893-E722-461D-BA15-8481A02C78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68516" y="1951095"/>
                <a:ext cx="738360" cy="650160"/>
              </a:xfrm>
              <a:prstGeom prst="rect">
                <a:avLst/>
              </a:prstGeom>
            </p:spPr>
          </p:pic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1CB37743-1A21-4156-8363-8B89C1503ED4}"/>
              </a:ext>
            </a:extLst>
          </p:cNvPr>
          <p:cNvSpPr txBox="1"/>
          <p:nvPr/>
        </p:nvSpPr>
        <p:spPr>
          <a:xfrm>
            <a:off x="6689373" y="1661608"/>
            <a:ext cx="339916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aseline="-25000" dirty="0"/>
              <a:t>Unknown Function !!!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1407565-2B83-4BB2-B88D-E54F5CD21DDD}"/>
                  </a:ext>
                </a:extLst>
              </p14:cNvPr>
              <p14:cNvContentPartPr/>
              <p14:nvPr/>
            </p14:nvContentPartPr>
            <p14:xfrm>
              <a:off x="3377101" y="4836828"/>
              <a:ext cx="3246840" cy="1244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1407565-2B83-4BB2-B88D-E54F5CD21DD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68101" y="4827828"/>
                <a:ext cx="3264480" cy="12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3A3C0DF-1C3D-4F10-A926-B5F376B36A5D}"/>
                  </a:ext>
                </a:extLst>
              </p:cNvPr>
              <p:cNvSpPr txBox="1"/>
              <p:nvPr/>
            </p:nvSpPr>
            <p:spPr>
              <a:xfrm>
                <a:off x="3611533" y="5552634"/>
                <a:ext cx="4923411" cy="573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ANN approximates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r>
                  <a:rPr lang="en-US" sz="32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 for us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3A3C0DF-1C3D-4F10-A926-B5F376B36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533" y="5552634"/>
                <a:ext cx="4923411" cy="573427"/>
              </a:xfrm>
              <a:prstGeom prst="rect">
                <a:avLst/>
              </a:prstGeom>
              <a:blipFill>
                <a:blip r:embed="rId12"/>
                <a:stretch>
                  <a:fillRect b="-30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FE1B505-D6D6-4055-A69B-D8C7DC7E7847}"/>
                  </a:ext>
                </a:extLst>
              </p:cNvPr>
              <p:cNvSpPr/>
              <p:nvPr/>
            </p:nvSpPr>
            <p:spPr>
              <a:xfrm>
                <a:off x="3611533" y="2276896"/>
                <a:ext cx="4794733" cy="2559932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acc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𝐀𝐍𝐍</m:t>
                    </m:r>
                  </m:oMath>
                </a14:m>
                <a:endParaRPr lang="en-US" sz="4400" b="1" dirty="0">
                  <a:solidFill>
                    <a:schemeClr val="bg1"/>
                  </a:solidFill>
                </a:endParaRP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FE1B505-D6D6-4055-A69B-D8C7DC7E78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533" y="2276896"/>
                <a:ext cx="4794733" cy="2559932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741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3" grpId="0"/>
      <p:bldP spid="45" grpId="0"/>
      <p:bldP spid="50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98CEF-B96C-45C3-8AA9-3493A067F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4845" y="764373"/>
            <a:ext cx="8608358" cy="1293028"/>
          </a:xfrm>
        </p:spPr>
        <p:txBody>
          <a:bodyPr>
            <a:normAutofit/>
          </a:bodyPr>
          <a:lstStyle/>
          <a:p>
            <a:r>
              <a:rPr lang="en-US" dirty="0"/>
              <a:t>ANN Biological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86BB3-1F6C-4612-BA61-7FA5E7C0A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2194560"/>
            <a:ext cx="6223689" cy="402412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ANNs are inspired by Biological Learning Systems (BLS)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BLS: A massive interconnection of neurons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ANNs: 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Densely interconnected set of simple unites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 up of a fire&#10;&#10;Description automatically generated">
            <a:extLst>
              <a:ext uri="{FF2B5EF4-FFF2-40B4-BE49-F238E27FC236}">
                <a16:creationId xmlns:a16="http://schemas.microsoft.com/office/drawing/2014/main" id="{20EA1F7B-D902-4A36-AF41-F6F01CAAD3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4" r="-1" b="9035"/>
          <a:stretch/>
        </p:blipFill>
        <p:spPr>
          <a:xfrm>
            <a:off x="7289855" y="2229566"/>
            <a:ext cx="4084428" cy="1920240"/>
          </a:xfrm>
          <a:prstGeom prst="rect">
            <a:avLst/>
          </a:prstGeom>
        </p:spPr>
      </p:pic>
      <p:pic>
        <p:nvPicPr>
          <p:cNvPr id="7" name="Picture 6" descr="A picture containing indoor, building&#10;&#10;Description automatically generated">
            <a:extLst>
              <a:ext uri="{FF2B5EF4-FFF2-40B4-BE49-F238E27FC236}">
                <a16:creationId xmlns:a16="http://schemas.microsoft.com/office/drawing/2014/main" id="{13FA2E90-F2AA-4C6D-94C6-E9BC1A5FA5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1" r="-1" b="-1"/>
          <a:stretch/>
        </p:blipFill>
        <p:spPr>
          <a:xfrm>
            <a:off x="7289855" y="4298445"/>
            <a:ext cx="4084428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3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98CEF-B96C-45C3-8AA9-3493A067F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4845" y="764373"/>
            <a:ext cx="8608358" cy="1293028"/>
          </a:xfrm>
        </p:spPr>
        <p:txBody>
          <a:bodyPr>
            <a:normAutofit/>
          </a:bodyPr>
          <a:lstStyle/>
          <a:p>
            <a:r>
              <a:rPr lang="en-US" dirty="0"/>
              <a:t>ANN Biological 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95A5F255-7747-4559-BE9A-56394A3650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6600" y="1878106"/>
                <a:ext cx="5815085" cy="4724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For each unit in ANN:</a:t>
                </a:r>
              </a:p>
              <a:p>
                <a:pPr lvl="1"/>
                <a:r>
                  <a:rPr lang="en-US" b="1" u="sng" dirty="0"/>
                  <a:t>Possibly</a:t>
                </a:r>
                <a:r>
                  <a:rPr lang="en-US" dirty="0"/>
                  <a:t> several inputs</a:t>
                </a:r>
              </a:p>
              <a:p>
                <a:pPr lvl="1"/>
                <a:r>
                  <a:rPr lang="en-US" dirty="0"/>
                  <a:t>A Single real-valued output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BLS processes are highly parallelized</a:t>
                </a:r>
              </a:p>
              <a:p>
                <a:pPr lvl="1"/>
                <a:r>
                  <a:rPr lang="en-US" dirty="0"/>
                  <a:t>Over nearly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/>
                  <a:t> neurons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ANNs do NOT fully reflect a BLS</a:t>
                </a:r>
              </a:p>
              <a:p>
                <a:pPr lvl="1"/>
                <a:r>
                  <a:rPr lang="en-US" dirty="0"/>
                  <a:t>Output of neurons are different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Researchers try to:</a:t>
                </a:r>
              </a:p>
              <a:p>
                <a:pPr marL="914263" lvl="1" indent="-457200">
                  <a:buFont typeface="+mj-lt"/>
                  <a:buAutoNum type="arabicPeriod"/>
                </a:pPr>
                <a:r>
                  <a:rPr lang="en-US" dirty="0"/>
                  <a:t>Model BLS processes</a:t>
                </a:r>
              </a:p>
              <a:p>
                <a:pPr marL="914263" lvl="1" indent="-457200">
                  <a:buFont typeface="+mj-lt"/>
                  <a:buAutoNum type="arabicPeriod"/>
                </a:pPr>
                <a:r>
                  <a:rPr lang="en-US" dirty="0"/>
                  <a:t>Develop effective ANNs (no regards to BLS compatibility)</a:t>
                </a:r>
              </a:p>
            </p:txBody>
          </p:sp>
        </mc:Choice>
        <mc:Fallback xmlns="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95A5F255-7747-4559-BE9A-56394A3650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600" y="1878106"/>
                <a:ext cx="5815085" cy="4724400"/>
              </a:xfrm>
              <a:blipFill>
                <a:blip r:embed="rId3"/>
                <a:stretch>
                  <a:fillRect l="-1258" t="-2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close up of a mans face&#10;&#10;Description automatically generated">
            <a:extLst>
              <a:ext uri="{FF2B5EF4-FFF2-40B4-BE49-F238E27FC236}">
                <a16:creationId xmlns:a16="http://schemas.microsoft.com/office/drawing/2014/main" id="{082C392B-87ED-4099-8010-96905F98EC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432" y="2514600"/>
            <a:ext cx="4520023" cy="268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4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B1F69-CC6E-4390-ADAE-EBD2A44AD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2" y="2209800"/>
            <a:ext cx="10210800" cy="2932514"/>
          </a:xfrm>
        </p:spPr>
        <p:txBody>
          <a:bodyPr>
            <a:normAutofit/>
          </a:bodyPr>
          <a:lstStyle/>
          <a:p>
            <a:pPr algn="ctr"/>
            <a:r>
              <a:rPr lang="en-US" sz="6000" i="1" u="sng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Simplest ANN</a:t>
            </a:r>
            <a:br>
              <a:rPr lang="en-US" sz="60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60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A Perceptron</a:t>
            </a:r>
          </a:p>
        </p:txBody>
      </p:sp>
    </p:spTree>
    <p:extLst>
      <p:ext uri="{BB962C8B-B14F-4D97-AF65-F5344CB8AC3E}">
        <p14:creationId xmlns:p14="http://schemas.microsoft.com/office/powerpoint/2010/main" val="55678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F4E6D-13E6-4D8D-82FE-B7C368869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24B504-422C-4DA5-9B10-BBAB663284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79" y="1676400"/>
                <a:ext cx="5193577" cy="4754322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A type of ANN that is based on a unit called </a:t>
                </a:r>
                <a:r>
                  <a:rPr lang="en-US" sz="2000" b="1" i="1" u="sng" dirty="0"/>
                  <a:t>perceptron</a:t>
                </a:r>
              </a:p>
              <a:p>
                <a:endParaRPr lang="en-US" sz="2000" b="1" i="1" u="sng" dirty="0"/>
              </a:p>
              <a:p>
                <a:r>
                  <a:rPr lang="en-US" sz="2000" dirty="0"/>
                  <a:t>There is a rule about input/output of a perceptron:</a:t>
                </a:r>
              </a:p>
              <a:p>
                <a:endParaRPr lang="en-US" sz="2000" dirty="0"/>
              </a:p>
              <a:p>
                <a:pPr lvl="1"/>
                <a:r>
                  <a:rPr lang="en-US" sz="2000" dirty="0"/>
                  <a:t>Input: A vector of real-valued data</a:t>
                </a:r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Linearly combine the components of the input</a:t>
                </a:r>
              </a:p>
              <a:p>
                <a:pPr lvl="1"/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24B504-422C-4DA5-9B10-BBAB663284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79" y="1676400"/>
                <a:ext cx="5193577" cy="4754322"/>
              </a:xfrm>
              <a:blipFill>
                <a:blip r:embed="rId3"/>
                <a:stretch>
                  <a:fillRect l="-1056" t="-1282" r="-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642BCC-C21E-484F-A733-1E0C645D34EE}"/>
                  </a:ext>
                </a:extLst>
              </p:cNvPr>
              <p:cNvSpPr txBox="1"/>
              <p:nvPr/>
            </p:nvSpPr>
            <p:spPr>
              <a:xfrm>
                <a:off x="3086643" y="5339431"/>
                <a:ext cx="3962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642BCC-C21E-484F-A733-1E0C645D3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643" y="5339431"/>
                <a:ext cx="3962400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885C0F-8D91-4A1C-BF80-15737B5F3FE2}"/>
                  </a:ext>
                </a:extLst>
              </p:cNvPr>
              <p:cNvSpPr txBox="1"/>
              <p:nvPr/>
            </p:nvSpPr>
            <p:spPr>
              <a:xfrm>
                <a:off x="3086643" y="5674799"/>
                <a:ext cx="1295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𝑒𝑟𝑤𝑖𝑠𝑒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885C0F-8D91-4A1C-BF80-15737B5F3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643" y="5674799"/>
                <a:ext cx="12954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drawing of a person&#10;&#10;Description automatically generated">
            <a:extLst>
              <a:ext uri="{FF2B5EF4-FFF2-40B4-BE49-F238E27FC236}">
                <a16:creationId xmlns:a16="http://schemas.microsoft.com/office/drawing/2014/main" id="{62CF2E18-C5F8-4756-AE56-03C226DD0D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637" y="2231323"/>
            <a:ext cx="6078660" cy="21120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4DEF623-2FB5-4E79-ABEB-8CD29294D37D}"/>
                  </a:ext>
                </a:extLst>
              </p14:cNvPr>
              <p14:cNvContentPartPr/>
              <p14:nvPr/>
            </p14:nvContentPartPr>
            <p14:xfrm>
              <a:off x="5895325" y="3570550"/>
              <a:ext cx="12960" cy="149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4DEF623-2FB5-4E79-ABEB-8CD29294D37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86685" y="3561910"/>
                <a:ext cx="306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BD1190C3-44DF-499F-82B4-0A7812DF81A8}"/>
                  </a:ext>
                </a:extLst>
              </p14:cNvPr>
              <p14:cNvContentPartPr/>
              <p14:nvPr/>
            </p14:nvContentPartPr>
            <p14:xfrm>
              <a:off x="7600285" y="2294350"/>
              <a:ext cx="360" cy="43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BD1190C3-44DF-499F-82B4-0A7812DF81A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91645" y="2285350"/>
                <a:ext cx="18000" cy="2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2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F4E6D-13E6-4D8D-82FE-B7C368869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24B504-422C-4DA5-9B10-BBAB663284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44484" y="1236572"/>
                <a:ext cx="6078660" cy="5088028"/>
              </a:xfrm>
            </p:spPr>
            <p:txBody>
              <a:bodyPr>
                <a:noAutofit/>
              </a:bodyPr>
              <a:lstStyle/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What are the weights? What is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?</a:t>
                </a:r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Let’s imagine an additional input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/>
              </a:p>
              <a:p>
                <a:pPr lvl="2"/>
                <a:endParaRPr lang="en-US" sz="2000" dirty="0"/>
              </a:p>
              <a:p>
                <a:pPr lvl="1"/>
                <a:r>
                  <a:rPr lang="en-US" sz="2000" dirty="0"/>
                  <a:t>This simplifies the inequality:</a:t>
                </a:r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nary>
                  </m:oMath>
                </a14:m>
                <a:r>
                  <a:rPr lang="en-US" sz="2000" dirty="0"/>
                  <a:t> </a:t>
                </a:r>
              </a:p>
              <a:p>
                <a:pPr lvl="2"/>
                <a:r>
                  <a:rPr lang="en-US" sz="2000" dirty="0"/>
                  <a:t>Or in vector form: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2000" dirty="0"/>
              </a:p>
              <a:p>
                <a:pPr marL="914126" lvl="2" indent="0">
                  <a:buNone/>
                </a:pPr>
                <a:endParaRPr lang="en-US" sz="2000" dirty="0"/>
              </a:p>
              <a:p>
                <a:pPr lvl="1"/>
                <a:r>
                  <a:rPr lang="en-US" sz="2000" dirty="0"/>
                  <a:t>Can we show the perceptron smarter?</a:t>
                </a:r>
              </a:p>
              <a:p>
                <a:pPr lvl="1"/>
                <a:endParaRPr lang="en-US" sz="2000" dirty="0"/>
              </a:p>
              <a:p>
                <a:pPr lvl="2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sgn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⁡(</m:t>
                    </m:r>
                    <m:acc>
                      <m:accPr>
                        <m:chr m:val="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2"/>
                <a:r>
                  <a:rPr lang="en-US" sz="2000" dirty="0"/>
                  <a:t>Where: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𝑠𝑔𝑛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24B504-422C-4DA5-9B10-BBAB663284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44484" y="1236572"/>
                <a:ext cx="6078660" cy="508802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drawing of a person&#10;&#10;Description automatically generated">
            <a:extLst>
              <a:ext uri="{FF2B5EF4-FFF2-40B4-BE49-F238E27FC236}">
                <a16:creationId xmlns:a16="http://schemas.microsoft.com/office/drawing/2014/main" id="{62CF2E18-C5F8-4756-AE56-03C226DD0D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637" y="2231323"/>
            <a:ext cx="6078660" cy="21120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3B9BC3-F392-44D9-9A0B-832A4DCB67A3}"/>
              </a:ext>
            </a:extLst>
          </p:cNvPr>
          <p:cNvSpPr/>
          <p:nvPr/>
        </p:nvSpPr>
        <p:spPr>
          <a:xfrm>
            <a:off x="3222843" y="5908807"/>
            <a:ext cx="2267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otherwise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A179AD-108D-44DC-89E5-B0F12E6C992A}"/>
              </a:ext>
            </a:extLst>
          </p:cNvPr>
          <p:cNvSpPr/>
          <p:nvPr/>
        </p:nvSpPr>
        <p:spPr>
          <a:xfrm>
            <a:off x="3222843" y="5664155"/>
            <a:ext cx="1676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If z &gt;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0402C42-83E9-41B4-98C5-3500B3670F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90579" y="4888780"/>
                <a:ext cx="6934200" cy="19649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531" indent="-228531" algn="l" defTabSz="914126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1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594" indent="-228531" algn="l" defTabSz="91412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657" indent="-228531" algn="l" defTabSz="91412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9720" indent="-228531" algn="l" defTabSz="91412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783" indent="-228531" algn="l" defTabSz="91412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3846" indent="-228531" algn="l" defTabSz="91412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0908" indent="-228531" algn="l" defTabSz="91412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971" indent="-228531" algn="l" defTabSz="91412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034" indent="-228531" algn="l" defTabSz="91412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Learning a perceptron = Choosing the weights</a:t>
                </a:r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b="0" dirty="0"/>
                  <a:t>The hypothesis space: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acc>
                      <m:accPr>
                        <m:chr m:val="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0402C42-83E9-41B4-98C5-3500B3670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579" y="4888780"/>
                <a:ext cx="6934200" cy="19649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C2C5F60-E231-4BFA-84DE-F66756F0971D}"/>
                  </a:ext>
                </a:extLst>
              </p14:cNvPr>
              <p14:cNvContentPartPr/>
              <p14:nvPr/>
            </p14:nvContentPartPr>
            <p14:xfrm>
              <a:off x="10380925" y="2430430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C2C5F60-E231-4BFA-84DE-F66756F0971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55045" y="2216590"/>
                <a:ext cx="1468800" cy="80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468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1218</Words>
  <Application>Microsoft Office PowerPoint</Application>
  <PresentationFormat>Custom</PresentationFormat>
  <Paragraphs>277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Bodoni MT</vt:lpstr>
      <vt:lpstr>Cambria Math</vt:lpstr>
      <vt:lpstr>Century Gothic</vt:lpstr>
      <vt:lpstr>Corbel</vt:lpstr>
      <vt:lpstr>Vapor Trail</vt:lpstr>
      <vt:lpstr>PowerPoint Presentation</vt:lpstr>
      <vt:lpstr>Outline of the Talk</vt:lpstr>
      <vt:lpstr>What is a neural network?</vt:lpstr>
      <vt:lpstr>PowerPoint Presentation</vt:lpstr>
      <vt:lpstr>ANN Biological motivation</vt:lpstr>
      <vt:lpstr>ANN Biological motivation</vt:lpstr>
      <vt:lpstr>Simplest ANN  A Perceptron</vt:lpstr>
      <vt:lpstr>A perceptron</vt:lpstr>
      <vt:lpstr>A perceptron</vt:lpstr>
      <vt:lpstr>A Perceptron: A deeper look</vt:lpstr>
      <vt:lpstr>A Perceptron: A deeper look</vt:lpstr>
      <vt:lpstr>The Birth of Error Functions  Do I trust my ANN?</vt:lpstr>
      <vt:lpstr>Bayes’ Rule</vt:lpstr>
      <vt:lpstr>Taking the Logs() : A Simplification</vt:lpstr>
      <vt:lpstr>The Bayesian Machinery (MAPE)</vt:lpstr>
      <vt:lpstr>MAPE and ANNs : Supervised Learning</vt:lpstr>
      <vt:lpstr>MAPE and ANNs : Supervised Learning</vt:lpstr>
      <vt:lpstr>MAPE and ANNs : Supervised Learning</vt:lpstr>
      <vt:lpstr>Binary Cross-Entropy Error Function  The Derivation</vt:lpstr>
      <vt:lpstr>Binary Classification</vt:lpstr>
      <vt:lpstr>PowerPoint Presentation</vt:lpstr>
      <vt:lpstr>PowerPoint Presentation</vt:lpstr>
      <vt:lpstr>PowerPoint Presentation</vt:lpstr>
      <vt:lpstr>Forward pass</vt:lpstr>
      <vt:lpstr>Backward pass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Mehran Hossein Zadeh Bazargani</dc:creator>
  <cp:lastModifiedBy>Mehran Hossein Zadeh Bazargani</cp:lastModifiedBy>
  <cp:revision>75</cp:revision>
  <dcterms:created xsi:type="dcterms:W3CDTF">2019-06-07T23:13:23Z</dcterms:created>
  <dcterms:modified xsi:type="dcterms:W3CDTF">2019-06-30T10:13:58Z</dcterms:modified>
</cp:coreProperties>
</file>